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Lst>
  <p:sldSz cy="5143500" cx="9144000"/>
  <p:notesSz cx="6858000" cy="9144000"/>
  <p:embeddedFontLst>
    <p:embeddedFont>
      <p:font typeface="Proxima Nova"/>
      <p:regular r:id="rId156"/>
      <p:bold r:id="rId157"/>
      <p:italic r:id="rId158"/>
      <p:boldItalic r:id="rId159"/>
    </p:embeddedFont>
    <p:embeddedFont>
      <p:font typeface="Helvetica Neue"/>
      <p:regular r:id="rId160"/>
      <p:bold r:id="rId161"/>
      <p:italic r:id="rId162"/>
      <p:boldItalic r:id="rId1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163" Type="http://schemas.openxmlformats.org/officeDocument/2006/relationships/font" Target="fonts/HelveticaNeue-boldItalic.fntdata"/><Relationship Id="rId162" Type="http://schemas.openxmlformats.org/officeDocument/2006/relationships/font" Target="fonts/HelveticaNeue-italic.fntdata"/><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font" Target="fonts/HelveticaNeue-bold.fntdata"/><Relationship Id="rId54" Type="http://schemas.openxmlformats.org/officeDocument/2006/relationships/slide" Target="slides/slide50.xml"/><Relationship Id="rId160" Type="http://schemas.openxmlformats.org/officeDocument/2006/relationships/font" Target="fonts/HelveticaNeue-regular.fntdata"/><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font" Target="fonts/ProximaNova-boldItalic.fntdata"/><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font" Target="fonts/ProximaNova-italic.fntdata"/><Relationship Id="rId157" Type="http://schemas.openxmlformats.org/officeDocument/2006/relationships/font" Target="fonts/ProximaNova-bold.fntdata"/><Relationship Id="rId156" Type="http://schemas.openxmlformats.org/officeDocument/2006/relationships/font" Target="fonts/ProximaNova-regular.fntdata"/><Relationship Id="rId155" Type="http://schemas.openxmlformats.org/officeDocument/2006/relationships/slide" Target="slides/slide1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6de92240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6de92240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46de922405_1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46de922405_1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46e1ccf8f5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6e1ccf8f5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46e1ccf8f5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46e1ccf8f5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46e1ccf8f5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46e1ccf8f5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46e1ccf8f5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46e1ccf8f5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46e1ccf8f5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46e1ccf8f5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46e1ccf8f5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46e1ccf8f5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46e1ccf8f5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46e1ccf8f5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46e1ccf8f5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46e1ccf8f5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46e1ccf8f5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46e1ccf8f5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6de92240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6de92240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46e1ccf8f5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46e1ccf8f5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46e1ccf8f5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46e1ccf8f5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46e1ccf8f5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46e1ccf8f5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46e1ccf8f5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46e1ccf8f5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46e1ccf8f5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46e1ccf8f5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46e1ccf8f5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46e1ccf8f5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46e1ccf8f5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46e1ccf8f5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46de922405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46de922405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46de922405_1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46de922405_1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6de922405_1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6de922405_1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6de92240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6de92240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46de92240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46de92240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46de922405_1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46de922405_1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46de922405_1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46de922405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46de922405_1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46de922405_1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46de922405_1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46de922405_1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46de922405_1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6de922405_1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46de922405_1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46de922405_1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46de922405_1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46de922405_1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46de922405_1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46de922405_1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46de922405_1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46de922405_1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6de92240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6de92240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46de922405_1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46de922405_1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46de922405_1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46de922405_1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46de922405_1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46de922405_1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46de922405_1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46de922405_1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46de922405_1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6de922405_1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46de922405_1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46de922405_1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46de922405_1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46de922405_1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46de922405_1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46de922405_1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46de922405_1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46de922405_1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46de922405_1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46de922405_1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6de922405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6de92240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46de922405_1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46de922405_1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46de922405_1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46de922405_1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46de922405_1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46de922405_1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46de922405_1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46de922405_1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46de922405_1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46de922405_1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46de922405_1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46de922405_1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46de922405_1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46de922405_1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46de922405_1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46de922405_1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46de922405_1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46de922405_1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46de922405_1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46de922405_1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6de922405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6de922405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46e023e56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46e023e56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46de922405_1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46de922405_1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6de922405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6de922405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6de922405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6de922405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6de922405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6de922405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6de922405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6de922405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6de92240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6de92240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6de922405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6de922405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6de922405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6de922405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6de922405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6de922405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6de922405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6de922405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6de922405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6de922405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6de922405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6de922405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6de922405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6de922405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6de922405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6de922405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6de922405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6de922405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6de922405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6de922405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6de92240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6de92240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6de922405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6de922405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6de922405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6de922405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6de922405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6de922405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6de922405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6de922405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6de922405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6de922405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6de922405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6de922405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6de922405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6de922405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6de922405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6de922405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6de922405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6de922405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6de922405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6de922405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6de92240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6de92240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6de922405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6de922405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6de922405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6de922405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6de922405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6de922405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6de922405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6de922405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6de922405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6de922405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6de922405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6de922405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6de922405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6de922405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6de922405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6de922405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6de922405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6de922405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6de922405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6de922405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6de92240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6de92240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6de922405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6de922405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6de922405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6de922405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6de922405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6de922405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6de922405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6de922405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6de922405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6de922405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6de922405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6de922405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6de922405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6de922405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6de922405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6de922405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6de922405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6de922405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46de922405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6de922405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Toyota case on production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6de92240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6de92240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6de922405_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6de922405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6de922405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6de922405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6de922405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6de922405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6de922405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6de922405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6de922405_1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6de922405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6de922405_1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6de922405_1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6de922405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6de922405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6de922405_1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6de922405_1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6de922405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6de922405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6de922405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6de922405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6de9224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6de9224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6de922405_1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6de922405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6de922405_1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6de922405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6de922405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6de922405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6de922405_1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6de922405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46de922405_1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46de922405_1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46de922405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6de922405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6de922405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6de922405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6de922405_1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6de922405_1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6de922405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6de922405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46de922405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46de922405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6de92240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6de92240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46de922405_1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46de922405_1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46de922405_1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46de922405_1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6de922405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46de922405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46de922405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46de922405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46de922405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46de922405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46de922405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46de922405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46de922405_1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6de922405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46de922405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46de922405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46de922405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46de922405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46de922405_1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46de922405_1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6de92240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6de92240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46de922405_1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46de922405_1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46de922405_1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46de922405_1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46de922405_1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46de922405_1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46de922405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46de922405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46de922405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46de922405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46de922405_1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6de922405_1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46de922405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46de922405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46de922405_1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46de922405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46de922405_1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46de922405_1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6de922405_1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46de922405_1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docs.microsoft.com/en-us/azure/devops/learn/what-is-continuous-integration" TargetMode="External"/><Relationship Id="rId4" Type="http://schemas.openxmlformats.org/officeDocument/2006/relationships/image" Target="../media/image4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docs.microsoft.com/en-us/azure/devops/learn/what-is-continuous-delivery" TargetMode="External"/><Relationship Id="rId4" Type="http://schemas.openxmlformats.org/officeDocument/2006/relationships/image" Target="../media/image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docs.microsoft.com/en-us/azure/devops/learn/git/what-is-git" TargetMode="External"/><Relationship Id="rId4" Type="http://schemas.openxmlformats.org/officeDocument/2006/relationships/image" Target="../media/image4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docs.microsoft.com/en-us/azure/devops/learn/agile/what-is-agile" TargetMode="Externa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docs.microsoft.com/en-us/azure/devops/learn/what-is-monitoring" TargetMode="External"/><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azure.microsoft.com/overview/what-is-azure/" TargetMode="External"/><Relationship Id="rId4" Type="http://schemas.openxmlformats.org/officeDocument/2006/relationships/image" Target="../media/image5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hyperlink" Target="https://docs.microsoft.com/en-us/azure/devops/learn/what-is-infrastructure-as-code" TargetMode="External"/><Relationship Id="rId4"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s://docs.microsoft.com/en-us/azure/devops/learn/what-are-microservices" TargetMode="External"/><Relationship Id="rId4"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azure.microsoft.com/services/container-service/" TargetMode="External"/><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8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5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9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95.png"/><Relationship Id="rId4" Type="http://schemas.openxmlformats.org/officeDocument/2006/relationships/image" Target="../media/image5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9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9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6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8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7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7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7.png"/><Relationship Id="rId4" Type="http://schemas.openxmlformats.org/officeDocument/2006/relationships/image" Target="../media/image6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74.png"/><Relationship Id="rId4" Type="http://schemas.openxmlformats.org/officeDocument/2006/relationships/image" Target="../media/image8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7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8.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7.png"/><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9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9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DevOps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altotech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DevOps Value</a:t>
            </a:r>
            <a:endParaRPr/>
          </a:p>
        </p:txBody>
      </p:sp>
      <p:sp>
        <p:nvSpPr>
          <p:cNvPr id="121" name="Google Shape;121;p22"/>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CAMS</a:t>
            </a:r>
            <a:endParaRPr/>
          </a:p>
        </p:txBody>
      </p:sp>
      <p:sp>
        <p:nvSpPr>
          <p:cNvPr id="122" name="Google Shape;122;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Culture</a:t>
            </a:r>
            <a:endParaRPr/>
          </a:p>
          <a:p>
            <a:pPr indent="-342900" lvl="0" marL="457200" rtl="0" algn="l">
              <a:spcBef>
                <a:spcPts val="0"/>
              </a:spcBef>
              <a:spcAft>
                <a:spcPts val="0"/>
              </a:spcAft>
              <a:buSzPts val="1800"/>
              <a:buAutoNum type="arabicPeriod"/>
            </a:pPr>
            <a:r>
              <a:rPr lang="en"/>
              <a:t>Automation</a:t>
            </a:r>
            <a:endParaRPr/>
          </a:p>
          <a:p>
            <a:pPr indent="-342900" lvl="0" marL="457200" rtl="0" algn="l">
              <a:spcBef>
                <a:spcPts val="0"/>
              </a:spcBef>
              <a:spcAft>
                <a:spcPts val="0"/>
              </a:spcAft>
              <a:buSzPts val="1800"/>
              <a:buAutoNum type="arabicPeriod"/>
            </a:pPr>
            <a:r>
              <a:rPr lang="en"/>
              <a:t>Measurement</a:t>
            </a:r>
            <a:endParaRPr/>
          </a:p>
          <a:p>
            <a:pPr indent="-342900" lvl="0" marL="457200" rtl="0" algn="l">
              <a:spcBef>
                <a:spcPts val="0"/>
              </a:spcBef>
              <a:spcAft>
                <a:spcPts val="0"/>
              </a:spcAft>
              <a:buSzPts val="1800"/>
              <a:buAutoNum type="arabicPeriod"/>
            </a:pPr>
            <a:r>
              <a:rPr lang="en"/>
              <a:t>Sharing</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112"/>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DevOps</a:t>
            </a:r>
            <a:endParaRPr/>
          </a:p>
        </p:txBody>
      </p:sp>
      <p:sp>
        <p:nvSpPr>
          <p:cNvPr id="705" name="Google Shape;705;p112"/>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Continuous Delivery</a:t>
            </a:r>
            <a:endParaRPr/>
          </a:p>
        </p:txBody>
      </p:sp>
      <p:sp>
        <p:nvSpPr>
          <p:cNvPr id="706" name="Google Shape;706;p11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Continuous Delivery</a:t>
            </a:r>
            <a:endParaRPr/>
          </a:p>
          <a:p>
            <a:pPr indent="0" lvl="0" marL="0" rtl="0" algn="l">
              <a:spcBef>
                <a:spcPts val="1600"/>
              </a:spcBef>
              <a:spcAft>
                <a:spcPts val="0"/>
              </a:spcAft>
              <a:buNone/>
            </a:pPr>
            <a:r>
              <a:rPr lang="en"/>
              <a:t>Continuous Integration Practices</a:t>
            </a:r>
            <a:endParaRPr/>
          </a:p>
          <a:p>
            <a:pPr indent="0" lvl="0" marL="0" rtl="0" algn="l">
              <a:spcBef>
                <a:spcPts val="1600"/>
              </a:spcBef>
              <a:spcAft>
                <a:spcPts val="0"/>
              </a:spcAft>
              <a:buNone/>
            </a:pPr>
            <a:r>
              <a:rPr lang="en"/>
              <a:t>CI Pipelines</a:t>
            </a:r>
            <a:endParaRPr/>
          </a:p>
          <a:p>
            <a:pPr indent="0" lvl="0" marL="0" rtl="0" algn="l">
              <a:spcBef>
                <a:spcPts val="1600"/>
              </a:spcBef>
              <a:spcAft>
                <a:spcPts val="0"/>
              </a:spcAft>
              <a:buNone/>
            </a:pPr>
            <a:r>
              <a:rPr lang="en"/>
              <a:t>The role of QA</a:t>
            </a:r>
            <a:endParaRPr/>
          </a:p>
          <a:p>
            <a:pPr indent="0" lvl="0" marL="0" rtl="0" algn="l">
              <a:spcBef>
                <a:spcPts val="1600"/>
              </a:spcBef>
              <a:spcAft>
                <a:spcPts val="1600"/>
              </a:spcAft>
              <a:buNone/>
            </a:pPr>
            <a:r>
              <a:rPr lang="en"/>
              <a:t>CI toolchain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113"/>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a:t>
            </a:r>
            <a:endParaRPr/>
          </a:p>
        </p:txBody>
      </p:sp>
      <p:sp>
        <p:nvSpPr>
          <p:cNvPr id="712" name="Google Shape;712;p113"/>
          <p:cNvSpPr txBox="1"/>
          <p:nvPr/>
        </p:nvSpPr>
        <p:spPr>
          <a:xfrm>
            <a:off x="3095675" y="0"/>
            <a:ext cx="6023700" cy="122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Helvetica Neue"/>
                <a:ea typeface="Helvetica Neue"/>
                <a:cs typeface="Helvetica Neue"/>
                <a:sym typeface="Helvetica Neue"/>
              </a:rPr>
              <a:t>DevOps is the union of people, process, and products to enable continuous delivery of value to our end users. The contraction of “Dev” and “Ops” refers to replacing siloed Development and Operations to create multidisciplinary teams that now work together with shared and efficient practices and tools. Essential DevOps practices include agile planning, continuous integration, continuous delivery, and monitoring of applications.</a:t>
            </a:r>
            <a:endParaRPr/>
          </a:p>
        </p:txBody>
      </p:sp>
      <p:pic>
        <p:nvPicPr>
          <p:cNvPr id="713" name="Google Shape;713;p113"/>
          <p:cNvPicPr preferRelativeResize="0"/>
          <p:nvPr/>
        </p:nvPicPr>
        <p:blipFill>
          <a:blip r:embed="rId3">
            <a:alphaModFix/>
          </a:blip>
          <a:stretch>
            <a:fillRect/>
          </a:stretch>
        </p:blipFill>
        <p:spPr>
          <a:xfrm>
            <a:off x="1402025" y="1324900"/>
            <a:ext cx="6271001" cy="35926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14"/>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Understand your Cycle Time</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pic>
        <p:nvPicPr>
          <p:cNvPr id="719" name="Google Shape;719;p114"/>
          <p:cNvPicPr preferRelativeResize="0"/>
          <p:nvPr/>
        </p:nvPicPr>
        <p:blipFill>
          <a:blip r:embed="rId3">
            <a:alphaModFix/>
          </a:blip>
          <a:stretch>
            <a:fillRect/>
          </a:stretch>
        </p:blipFill>
        <p:spPr>
          <a:xfrm>
            <a:off x="1966425" y="750500"/>
            <a:ext cx="5447650" cy="4088825"/>
          </a:xfrm>
          <a:prstGeom prst="rect">
            <a:avLst/>
          </a:prstGeom>
          <a:noFill/>
          <a:ln>
            <a:noFill/>
          </a:ln>
        </p:spPr>
      </p:pic>
      <p:sp>
        <p:nvSpPr>
          <p:cNvPr id="720" name="Google Shape;720;p114"/>
          <p:cNvSpPr txBox="1"/>
          <p:nvPr/>
        </p:nvSpPr>
        <p:spPr>
          <a:xfrm>
            <a:off x="39400" y="689750"/>
            <a:ext cx="3000000" cy="201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You start with observation of business, market, needs, current user behavior, and available telemetry data. Then you orient with the enumeration of options for what you can deliver, perhaps with experiments. Next you decide what to pursue, and you act by delivering working software to real users. All of this occurs in some cycle time.</a:t>
            </a:r>
            <a:endParaRPr sz="1200">
              <a:latin typeface="Helvetica Neue"/>
              <a:ea typeface="Helvetica Neue"/>
              <a:cs typeface="Helvetica Neue"/>
              <a:sym typeface="Helvetica Neue"/>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15"/>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Strive for Validated Learning</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726" name="Google Shape;726;p115"/>
          <p:cNvSpPr txBox="1"/>
          <p:nvPr/>
        </p:nvSpPr>
        <p:spPr>
          <a:xfrm>
            <a:off x="39400" y="689750"/>
            <a:ext cx="3000000" cy="201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highlight>
                  <a:srgbClr val="FFFFFF"/>
                </a:highlight>
                <a:latin typeface="Helvetica Neue"/>
                <a:ea typeface="Helvetica Neue"/>
                <a:cs typeface="Helvetica Neue"/>
                <a:sym typeface="Helvetica Neue"/>
              </a:rPr>
              <a:t>How quickly you can fail fast or double down is determined by how long that loop takes, or in lean terms, by your cycle time. Your cycle time determines how quickly you can gather feedback to determine what happens in the next loop. The feedback that you gather with each cycle should be real, actionable data. This is called validated learning.</a:t>
            </a:r>
            <a:endParaRPr sz="1200">
              <a:latin typeface="Helvetica Neue"/>
              <a:ea typeface="Helvetica Neue"/>
              <a:cs typeface="Helvetica Neue"/>
              <a:sym typeface="Helvetica Neue"/>
            </a:endParaRPr>
          </a:p>
        </p:txBody>
      </p:sp>
      <p:pic>
        <p:nvPicPr>
          <p:cNvPr id="727" name="Google Shape;727;p115"/>
          <p:cNvPicPr preferRelativeResize="0"/>
          <p:nvPr/>
        </p:nvPicPr>
        <p:blipFill>
          <a:blip r:embed="rId3">
            <a:alphaModFix/>
          </a:blip>
          <a:stretch>
            <a:fillRect/>
          </a:stretch>
        </p:blipFill>
        <p:spPr>
          <a:xfrm>
            <a:off x="3039400" y="628525"/>
            <a:ext cx="5609307" cy="42101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16"/>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Shorten Your Cycle Time</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733" name="Google Shape;733;p116"/>
          <p:cNvSpPr txBox="1"/>
          <p:nvPr/>
        </p:nvSpPr>
        <p:spPr>
          <a:xfrm>
            <a:off x="39400" y="729175"/>
            <a:ext cx="3000000" cy="145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highlight>
                  <a:srgbClr val="FFFFFF"/>
                </a:highlight>
                <a:latin typeface="Helvetica Neue"/>
                <a:ea typeface="Helvetica Neue"/>
                <a:cs typeface="Helvetica Neue"/>
                <a:sym typeface="Helvetica Neue"/>
              </a:rPr>
              <a:t>When you adopt DevOps practices, you shorten your cycle time by working in smaller batches, using more automation, hardening your release pipeline, improving your telemetry, and deploying more frequently.</a:t>
            </a:r>
            <a:endParaRPr sz="1200">
              <a:latin typeface="Helvetica Neue"/>
              <a:ea typeface="Helvetica Neue"/>
              <a:cs typeface="Helvetica Neue"/>
              <a:sym typeface="Helvetica Neue"/>
            </a:endParaRPr>
          </a:p>
        </p:txBody>
      </p:sp>
      <p:pic>
        <p:nvPicPr>
          <p:cNvPr id="734" name="Google Shape;734;p116"/>
          <p:cNvPicPr preferRelativeResize="0"/>
          <p:nvPr/>
        </p:nvPicPr>
        <p:blipFill>
          <a:blip r:embed="rId3">
            <a:alphaModFix/>
          </a:blip>
          <a:stretch>
            <a:fillRect/>
          </a:stretch>
        </p:blipFill>
        <p:spPr>
          <a:xfrm>
            <a:off x="3080125" y="684825"/>
            <a:ext cx="5609307" cy="42101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117"/>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Optimize Validated Learning</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740" name="Google Shape;740;p117"/>
          <p:cNvSpPr txBox="1"/>
          <p:nvPr/>
        </p:nvSpPr>
        <p:spPr>
          <a:xfrm>
            <a:off x="39400" y="729175"/>
            <a:ext cx="3000000" cy="189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highlight>
                  <a:srgbClr val="FFFFFF"/>
                </a:highlight>
                <a:latin typeface="Helvetica Neue"/>
                <a:ea typeface="Helvetica Neue"/>
                <a:cs typeface="Helvetica Neue"/>
                <a:sym typeface="Helvetica Neue"/>
              </a:rPr>
              <a:t>The more frequently you deploy, the more you can experiment, the more opportunity you have to pivot or persevere, and to gain validated learning each cycle. This acceleration in validated learning is the value of improvement. Think of it as the sum of improvements that you achieve and the failures that you avoid.</a:t>
            </a:r>
            <a:endParaRPr sz="1200">
              <a:latin typeface="Helvetica Neue"/>
              <a:ea typeface="Helvetica Neue"/>
              <a:cs typeface="Helvetica Neue"/>
              <a:sym typeface="Helvetica Neue"/>
            </a:endParaRPr>
          </a:p>
        </p:txBody>
      </p:sp>
      <p:pic>
        <p:nvPicPr>
          <p:cNvPr id="741" name="Google Shape;741;p117"/>
          <p:cNvPicPr preferRelativeResize="0"/>
          <p:nvPr/>
        </p:nvPicPr>
        <p:blipFill>
          <a:blip r:embed="rId3">
            <a:alphaModFix/>
          </a:blip>
          <a:stretch>
            <a:fillRect/>
          </a:stretch>
        </p:blipFill>
        <p:spPr>
          <a:xfrm>
            <a:off x="3191800" y="780925"/>
            <a:ext cx="5609307" cy="42101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18"/>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How to Achieve DevOps &gt; Continuous Integration (CI)</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747" name="Google Shape;747;p118"/>
          <p:cNvSpPr txBox="1"/>
          <p:nvPr/>
        </p:nvSpPr>
        <p:spPr>
          <a:xfrm>
            <a:off x="64025" y="1869600"/>
            <a:ext cx="3000000" cy="140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hlink"/>
                </a:solidFill>
                <a:highlight>
                  <a:srgbClr val="FFFFFF"/>
                </a:highlight>
                <a:latin typeface="Helvetica Neue"/>
                <a:ea typeface="Helvetica Neue"/>
                <a:cs typeface="Helvetica Neue"/>
                <a:sym typeface="Helvetica Neue"/>
                <a:hlinkClick r:id="rId3"/>
              </a:rPr>
              <a:t>Continuous Integration</a:t>
            </a:r>
            <a:r>
              <a:rPr lang="en" sz="1200">
                <a:highlight>
                  <a:srgbClr val="FFFFFF"/>
                </a:highlight>
                <a:latin typeface="Helvetica Neue"/>
                <a:ea typeface="Helvetica Neue"/>
                <a:cs typeface="Helvetica Neue"/>
                <a:sym typeface="Helvetica Neue"/>
              </a:rPr>
              <a:t> drives the ongoing merging and testing of code, which leads to finding defects early. Other benefits include less time wasted on fighting merge issues and rapid feedback for development teams.</a:t>
            </a:r>
            <a:endParaRPr sz="1200">
              <a:latin typeface="Helvetica Neue"/>
              <a:ea typeface="Helvetica Neue"/>
              <a:cs typeface="Helvetica Neue"/>
              <a:sym typeface="Helvetica Neue"/>
            </a:endParaRPr>
          </a:p>
        </p:txBody>
      </p:sp>
      <p:pic>
        <p:nvPicPr>
          <p:cNvPr id="748" name="Google Shape;748;p118"/>
          <p:cNvPicPr preferRelativeResize="0"/>
          <p:nvPr/>
        </p:nvPicPr>
        <p:blipFill>
          <a:blip r:embed="rId4">
            <a:alphaModFix/>
          </a:blip>
          <a:stretch>
            <a:fillRect/>
          </a:stretch>
        </p:blipFill>
        <p:spPr>
          <a:xfrm>
            <a:off x="3152400" y="1623400"/>
            <a:ext cx="5799800" cy="2589432"/>
          </a:xfrm>
          <a:prstGeom prst="rect">
            <a:avLst/>
          </a:prstGeom>
          <a:noFill/>
          <a:ln>
            <a:noFill/>
          </a:ln>
        </p:spPr>
      </p:pic>
      <p:sp>
        <p:nvSpPr>
          <p:cNvPr id="749" name="Google Shape;749;p118"/>
          <p:cNvSpPr txBox="1"/>
          <p:nvPr/>
        </p:nvSpPr>
        <p:spPr>
          <a:xfrm>
            <a:off x="461475" y="653150"/>
            <a:ext cx="79518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Goal: </a:t>
            </a:r>
            <a:r>
              <a:rPr b="1" lang="en" sz="1200">
                <a:solidFill>
                  <a:srgbClr val="FF0000"/>
                </a:solidFill>
                <a:highlight>
                  <a:srgbClr val="FFFFFF"/>
                </a:highlight>
                <a:latin typeface="Helvetica Neue"/>
                <a:ea typeface="Helvetica Neue"/>
                <a:cs typeface="Helvetica Neue"/>
                <a:sym typeface="Helvetica Neue"/>
              </a:rPr>
              <a:t> shorten cycle time.</a:t>
            </a:r>
            <a:endParaRPr b="1" sz="1200">
              <a:solidFill>
                <a:srgbClr val="FF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1200">
                <a:solidFill>
                  <a:srgbClr val="FF0000"/>
                </a:solidFill>
                <a:highlight>
                  <a:srgbClr val="FFFFFF"/>
                </a:highlight>
                <a:latin typeface="Helvetica Neue"/>
                <a:ea typeface="Helvetica Neue"/>
                <a:cs typeface="Helvetica Neue"/>
                <a:sym typeface="Helvetica Neue"/>
              </a:rPr>
              <a:t>Question: How long does it take you to deploy a change of one line of code or configuration? Ultimately, that’s the brake on your velocity.</a:t>
            </a:r>
            <a:endParaRPr b="1">
              <a:solidFill>
                <a:srgbClr val="FF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19"/>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How to Achieve DevOps &gt; Continuous Delivery (CD)</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755" name="Google Shape;755;p119"/>
          <p:cNvSpPr txBox="1"/>
          <p:nvPr/>
        </p:nvSpPr>
        <p:spPr>
          <a:xfrm>
            <a:off x="64025" y="1524000"/>
            <a:ext cx="3000000" cy="140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hlink"/>
                </a:solidFill>
                <a:highlight>
                  <a:srgbClr val="FFFFFF"/>
                </a:highlight>
                <a:latin typeface="Helvetica Neue"/>
                <a:ea typeface="Helvetica Neue"/>
                <a:cs typeface="Helvetica Neue"/>
                <a:sym typeface="Helvetica Neue"/>
                <a:hlinkClick r:id="rId3"/>
              </a:rPr>
              <a:t>Continuous Delivery</a:t>
            </a:r>
            <a:r>
              <a:rPr lang="en" sz="1200">
                <a:highlight>
                  <a:srgbClr val="FFFFFF"/>
                </a:highlight>
                <a:latin typeface="Helvetica Neue"/>
                <a:ea typeface="Helvetica Neue"/>
                <a:cs typeface="Helvetica Neue"/>
                <a:sym typeface="Helvetica Neue"/>
              </a:rPr>
              <a:t> of software solutions to production and testing environments helps organizations quickly fix bugs and respond to ever-changing business requirements</a:t>
            </a:r>
            <a:endParaRPr sz="1200">
              <a:latin typeface="Helvetica Neue"/>
              <a:ea typeface="Helvetica Neue"/>
              <a:cs typeface="Helvetica Neue"/>
              <a:sym typeface="Helvetica Neue"/>
            </a:endParaRPr>
          </a:p>
        </p:txBody>
      </p:sp>
      <p:sp>
        <p:nvSpPr>
          <p:cNvPr id="756" name="Google Shape;756;p119"/>
          <p:cNvSpPr txBox="1"/>
          <p:nvPr/>
        </p:nvSpPr>
        <p:spPr>
          <a:xfrm>
            <a:off x="461475" y="653150"/>
            <a:ext cx="79518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Goal: </a:t>
            </a:r>
            <a:r>
              <a:rPr b="1" lang="en" sz="1200">
                <a:solidFill>
                  <a:srgbClr val="FF0000"/>
                </a:solidFill>
                <a:highlight>
                  <a:srgbClr val="FFFFFF"/>
                </a:highlight>
                <a:latin typeface="Helvetica Neue"/>
                <a:ea typeface="Helvetica Neue"/>
                <a:cs typeface="Helvetica Neue"/>
                <a:sym typeface="Helvetica Neue"/>
              </a:rPr>
              <a:t> shorten cycle time.</a:t>
            </a:r>
            <a:endParaRPr b="1" sz="1200">
              <a:solidFill>
                <a:srgbClr val="FF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1200">
                <a:solidFill>
                  <a:srgbClr val="FF0000"/>
                </a:solidFill>
                <a:highlight>
                  <a:srgbClr val="FFFFFF"/>
                </a:highlight>
                <a:latin typeface="Helvetica Neue"/>
                <a:ea typeface="Helvetica Neue"/>
                <a:cs typeface="Helvetica Neue"/>
                <a:sym typeface="Helvetica Neue"/>
              </a:rPr>
              <a:t>Question: How long does it take you to deploy a change of one line of code or configuration? Ultimately, that’s the brake on your velocity.</a:t>
            </a:r>
            <a:endParaRPr b="1">
              <a:solidFill>
                <a:srgbClr val="FF0000"/>
              </a:solidFill>
            </a:endParaRPr>
          </a:p>
        </p:txBody>
      </p:sp>
      <p:pic>
        <p:nvPicPr>
          <p:cNvPr id="757" name="Google Shape;757;p119"/>
          <p:cNvPicPr preferRelativeResize="0"/>
          <p:nvPr/>
        </p:nvPicPr>
        <p:blipFill>
          <a:blip r:embed="rId4">
            <a:alphaModFix/>
          </a:blip>
          <a:stretch>
            <a:fillRect/>
          </a:stretch>
        </p:blipFill>
        <p:spPr>
          <a:xfrm>
            <a:off x="3216425" y="1494050"/>
            <a:ext cx="5775175" cy="263105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120"/>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How to Achieve DevOps &gt; Version Control</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763" name="Google Shape;763;p120"/>
          <p:cNvSpPr txBox="1"/>
          <p:nvPr/>
        </p:nvSpPr>
        <p:spPr>
          <a:xfrm>
            <a:off x="64025" y="1854075"/>
            <a:ext cx="3000000" cy="168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hlink"/>
                </a:solidFill>
                <a:highlight>
                  <a:srgbClr val="FFFFFF"/>
                </a:highlight>
                <a:latin typeface="Helvetica Neue"/>
                <a:ea typeface="Helvetica Neue"/>
                <a:cs typeface="Helvetica Neue"/>
                <a:sym typeface="Helvetica Neue"/>
                <a:hlinkClick r:id="rId3"/>
              </a:rPr>
              <a:t>Version Control, Usually With Git</a:t>
            </a:r>
            <a:r>
              <a:rPr lang="en" sz="1200">
                <a:highlight>
                  <a:srgbClr val="FFFFFF"/>
                </a:highlight>
                <a:latin typeface="Helvetica Neue"/>
                <a:ea typeface="Helvetica Neue"/>
                <a:cs typeface="Helvetica Neue"/>
                <a:sym typeface="Helvetica Neue"/>
              </a:rPr>
              <a:t>, enables teams located anywhere in the world to communicate effectively during daily development activities as well as to integrate with software development tools for monitoring activities such as deployments</a:t>
            </a:r>
            <a:endParaRPr sz="1200">
              <a:latin typeface="Helvetica Neue"/>
              <a:ea typeface="Helvetica Neue"/>
              <a:cs typeface="Helvetica Neue"/>
              <a:sym typeface="Helvetica Neue"/>
            </a:endParaRPr>
          </a:p>
        </p:txBody>
      </p:sp>
      <p:sp>
        <p:nvSpPr>
          <p:cNvPr id="764" name="Google Shape;764;p120"/>
          <p:cNvSpPr txBox="1"/>
          <p:nvPr/>
        </p:nvSpPr>
        <p:spPr>
          <a:xfrm>
            <a:off x="461475" y="653150"/>
            <a:ext cx="79518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Goal: </a:t>
            </a:r>
            <a:r>
              <a:rPr b="1" lang="en" sz="1200">
                <a:solidFill>
                  <a:srgbClr val="FF0000"/>
                </a:solidFill>
                <a:highlight>
                  <a:srgbClr val="FFFFFF"/>
                </a:highlight>
                <a:latin typeface="Helvetica Neue"/>
                <a:ea typeface="Helvetica Neue"/>
                <a:cs typeface="Helvetica Neue"/>
                <a:sym typeface="Helvetica Neue"/>
              </a:rPr>
              <a:t> shorten cycle time.</a:t>
            </a:r>
            <a:endParaRPr b="1" sz="1200">
              <a:solidFill>
                <a:srgbClr val="FF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1200">
                <a:solidFill>
                  <a:srgbClr val="FF0000"/>
                </a:solidFill>
                <a:highlight>
                  <a:srgbClr val="FFFFFF"/>
                </a:highlight>
                <a:latin typeface="Helvetica Neue"/>
                <a:ea typeface="Helvetica Neue"/>
                <a:cs typeface="Helvetica Neue"/>
                <a:sym typeface="Helvetica Neue"/>
              </a:rPr>
              <a:t>Question: How long does it take you to deploy a change of one line of code or configuration? Ultimately, that’s the brake on your velocity.</a:t>
            </a:r>
            <a:endParaRPr b="1">
              <a:solidFill>
                <a:srgbClr val="FF0000"/>
              </a:solidFill>
            </a:endParaRPr>
          </a:p>
        </p:txBody>
      </p:sp>
      <p:pic>
        <p:nvPicPr>
          <p:cNvPr id="765" name="Google Shape;765;p120"/>
          <p:cNvPicPr preferRelativeResize="0"/>
          <p:nvPr/>
        </p:nvPicPr>
        <p:blipFill>
          <a:blip r:embed="rId4">
            <a:alphaModFix/>
          </a:blip>
          <a:stretch>
            <a:fillRect/>
          </a:stretch>
        </p:blipFill>
        <p:spPr>
          <a:xfrm>
            <a:off x="3064025" y="1814525"/>
            <a:ext cx="6011940" cy="19104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21"/>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How to Achieve DevOps &gt; Kanban</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771" name="Google Shape;771;p121"/>
          <p:cNvSpPr txBox="1"/>
          <p:nvPr/>
        </p:nvSpPr>
        <p:spPr>
          <a:xfrm>
            <a:off x="64025" y="1854075"/>
            <a:ext cx="3000000" cy="176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hlink"/>
                </a:solidFill>
                <a:highlight>
                  <a:srgbClr val="FFFFFF"/>
                </a:highlight>
                <a:latin typeface="Helvetica Neue"/>
                <a:ea typeface="Helvetica Neue"/>
                <a:cs typeface="Helvetica Neue"/>
                <a:sym typeface="Helvetica Neue"/>
                <a:hlinkClick r:id="rId3"/>
              </a:rPr>
              <a:t>Agile planning and lean project management</a:t>
            </a:r>
            <a:r>
              <a:rPr lang="en" sz="1200">
                <a:highlight>
                  <a:srgbClr val="FFFFFF"/>
                </a:highlight>
                <a:latin typeface="Helvetica Neue"/>
                <a:ea typeface="Helvetica Neue"/>
                <a:cs typeface="Helvetica Neue"/>
                <a:sym typeface="Helvetica Neue"/>
              </a:rPr>
              <a:t> techniques are used to plan and isolate work into sprints, manage team capacity, and help teams quickly adapt to changing business needs. A DevOps Definition of Done is working software collecting telemetry against the intended business objectives.</a:t>
            </a:r>
            <a:endParaRPr sz="1200">
              <a:latin typeface="Helvetica Neue"/>
              <a:ea typeface="Helvetica Neue"/>
              <a:cs typeface="Helvetica Neue"/>
              <a:sym typeface="Helvetica Neue"/>
            </a:endParaRPr>
          </a:p>
        </p:txBody>
      </p:sp>
      <p:sp>
        <p:nvSpPr>
          <p:cNvPr id="772" name="Google Shape;772;p121"/>
          <p:cNvSpPr txBox="1"/>
          <p:nvPr/>
        </p:nvSpPr>
        <p:spPr>
          <a:xfrm>
            <a:off x="461475" y="653150"/>
            <a:ext cx="79518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Goal: </a:t>
            </a:r>
            <a:r>
              <a:rPr b="1" lang="en" sz="1200">
                <a:solidFill>
                  <a:srgbClr val="FF0000"/>
                </a:solidFill>
                <a:highlight>
                  <a:srgbClr val="FFFFFF"/>
                </a:highlight>
                <a:latin typeface="Helvetica Neue"/>
                <a:ea typeface="Helvetica Neue"/>
                <a:cs typeface="Helvetica Neue"/>
                <a:sym typeface="Helvetica Neue"/>
              </a:rPr>
              <a:t> shorten cycle time.</a:t>
            </a:r>
            <a:endParaRPr b="1" sz="1200">
              <a:solidFill>
                <a:srgbClr val="FF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1200">
                <a:solidFill>
                  <a:srgbClr val="FF0000"/>
                </a:solidFill>
                <a:highlight>
                  <a:srgbClr val="FFFFFF"/>
                </a:highlight>
                <a:latin typeface="Helvetica Neue"/>
                <a:ea typeface="Helvetica Neue"/>
                <a:cs typeface="Helvetica Neue"/>
                <a:sym typeface="Helvetica Neue"/>
              </a:rPr>
              <a:t>Question: How long does it take you to deploy a change of one line of code or configuration? Ultimately, that’s the brake on your velocity.</a:t>
            </a:r>
            <a:endParaRPr b="1">
              <a:solidFill>
                <a:srgbClr val="FF0000"/>
              </a:solidFill>
            </a:endParaRPr>
          </a:p>
        </p:txBody>
      </p:sp>
      <p:pic>
        <p:nvPicPr>
          <p:cNvPr id="773" name="Google Shape;773;p121"/>
          <p:cNvPicPr preferRelativeResize="0"/>
          <p:nvPr/>
        </p:nvPicPr>
        <p:blipFill>
          <a:blip r:embed="rId4">
            <a:alphaModFix/>
          </a:blip>
          <a:stretch>
            <a:fillRect/>
          </a:stretch>
        </p:blipFill>
        <p:spPr>
          <a:xfrm>
            <a:off x="3216425" y="1296975"/>
            <a:ext cx="5552279" cy="3497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Value - CAMS</a:t>
            </a:r>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“That the word DevOps gets reduced to technology is a manifestation of how badly we need a cultural shift.” </a:t>
            </a:r>
            <a:r>
              <a:rPr lang="en"/>
              <a:t>- Patrick Deboise</a:t>
            </a:r>
            <a:endParaRPr/>
          </a:p>
          <a:p>
            <a:pPr indent="0" lvl="0" marL="0" rtl="0" algn="l">
              <a:spcBef>
                <a:spcPts val="1600"/>
              </a:spcBef>
              <a:spcAft>
                <a:spcPts val="1600"/>
              </a:spcAft>
              <a:buNone/>
            </a:pPr>
            <a:r>
              <a:rPr lang="en"/>
              <a:t>While DevOps is often thought of as a technology problem, in reality, it's a cultural and business problem.</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22"/>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How to Achieve DevOps &gt; Monitoring and Logging</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779" name="Google Shape;779;p122"/>
          <p:cNvSpPr txBox="1"/>
          <p:nvPr/>
        </p:nvSpPr>
        <p:spPr>
          <a:xfrm>
            <a:off x="64025" y="1854075"/>
            <a:ext cx="3000000" cy="176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hlink"/>
                </a:solidFill>
                <a:highlight>
                  <a:srgbClr val="FFFFFF"/>
                </a:highlight>
                <a:latin typeface="Helvetica Neue"/>
                <a:ea typeface="Helvetica Neue"/>
                <a:cs typeface="Helvetica Neue"/>
                <a:sym typeface="Helvetica Neue"/>
                <a:hlinkClick r:id="rId3"/>
              </a:rPr>
              <a:t>Monitoring and Logging</a:t>
            </a:r>
            <a:r>
              <a:rPr lang="en" sz="1200">
                <a:highlight>
                  <a:srgbClr val="FFFFFF"/>
                </a:highlight>
                <a:latin typeface="Helvetica Neue"/>
                <a:ea typeface="Helvetica Neue"/>
                <a:cs typeface="Helvetica Neue"/>
                <a:sym typeface="Helvetica Neue"/>
              </a:rPr>
              <a:t> of running applications including production environments for application health as well as customer usage, helps organizations form a hypothesis and quickly validate or disprove strategies. Rich data is captured and stored in various logging formats.</a:t>
            </a:r>
            <a:endParaRPr sz="1200">
              <a:latin typeface="Helvetica Neue"/>
              <a:ea typeface="Helvetica Neue"/>
              <a:cs typeface="Helvetica Neue"/>
              <a:sym typeface="Helvetica Neue"/>
            </a:endParaRPr>
          </a:p>
        </p:txBody>
      </p:sp>
      <p:sp>
        <p:nvSpPr>
          <p:cNvPr id="780" name="Google Shape;780;p122"/>
          <p:cNvSpPr txBox="1"/>
          <p:nvPr/>
        </p:nvSpPr>
        <p:spPr>
          <a:xfrm>
            <a:off x="461475" y="653150"/>
            <a:ext cx="79518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Goal: </a:t>
            </a:r>
            <a:r>
              <a:rPr b="1" lang="en" sz="1200">
                <a:solidFill>
                  <a:srgbClr val="FF0000"/>
                </a:solidFill>
                <a:highlight>
                  <a:srgbClr val="FFFFFF"/>
                </a:highlight>
                <a:latin typeface="Helvetica Neue"/>
                <a:ea typeface="Helvetica Neue"/>
                <a:cs typeface="Helvetica Neue"/>
                <a:sym typeface="Helvetica Neue"/>
              </a:rPr>
              <a:t> shorten cycle time.</a:t>
            </a:r>
            <a:endParaRPr b="1" sz="1200">
              <a:solidFill>
                <a:srgbClr val="FF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1200">
                <a:solidFill>
                  <a:srgbClr val="FF0000"/>
                </a:solidFill>
                <a:highlight>
                  <a:srgbClr val="FFFFFF"/>
                </a:highlight>
                <a:latin typeface="Helvetica Neue"/>
                <a:ea typeface="Helvetica Neue"/>
                <a:cs typeface="Helvetica Neue"/>
                <a:sym typeface="Helvetica Neue"/>
              </a:rPr>
              <a:t>Question: How long does it take you to deploy a change of one line of code or configuration? Ultimately, that’s the brake on your velocity.</a:t>
            </a:r>
            <a:endParaRPr b="1">
              <a:solidFill>
                <a:srgbClr val="FF0000"/>
              </a:solidFill>
            </a:endParaRPr>
          </a:p>
        </p:txBody>
      </p:sp>
      <p:pic>
        <p:nvPicPr>
          <p:cNvPr id="781" name="Google Shape;781;p122"/>
          <p:cNvPicPr preferRelativeResize="0"/>
          <p:nvPr/>
        </p:nvPicPr>
        <p:blipFill>
          <a:blip r:embed="rId4">
            <a:alphaModFix/>
          </a:blip>
          <a:stretch>
            <a:fillRect/>
          </a:stretch>
        </p:blipFill>
        <p:spPr>
          <a:xfrm>
            <a:off x="3216425" y="1494050"/>
            <a:ext cx="5775175" cy="340064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23"/>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How to Achieve DevOps &gt; Public and Hybrid Clouds</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787" name="Google Shape;787;p123"/>
          <p:cNvSpPr txBox="1"/>
          <p:nvPr/>
        </p:nvSpPr>
        <p:spPr>
          <a:xfrm>
            <a:off x="64025" y="1854075"/>
            <a:ext cx="3000000" cy="19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hlink"/>
                </a:solidFill>
                <a:highlight>
                  <a:srgbClr val="FFFFFF"/>
                </a:highlight>
                <a:latin typeface="Helvetica Neue"/>
                <a:ea typeface="Helvetica Neue"/>
                <a:cs typeface="Helvetica Neue"/>
                <a:sym typeface="Helvetica Neue"/>
                <a:hlinkClick r:id="rId3"/>
              </a:rPr>
              <a:t>Public and Hybrid Clouds</a:t>
            </a:r>
            <a:r>
              <a:rPr lang="en" sz="1200">
                <a:highlight>
                  <a:srgbClr val="FFFFFF"/>
                </a:highlight>
                <a:latin typeface="Helvetica Neue"/>
                <a:ea typeface="Helvetica Neue"/>
                <a:cs typeface="Helvetica Neue"/>
                <a:sym typeface="Helvetica Neue"/>
              </a:rPr>
              <a:t> have made the impossible easy. The cloud has removed traditional bottlenecks and helped commoditize infrastructure. Whether you use Infrastructure as a Service (IaaS) to lift and shift your existing apps, or Platform as a Service (PaaS) to gain unprecedented productivity, the cloud gives you a datacenter without limits.</a:t>
            </a:r>
            <a:endParaRPr sz="1200">
              <a:latin typeface="Helvetica Neue"/>
              <a:ea typeface="Helvetica Neue"/>
              <a:cs typeface="Helvetica Neue"/>
              <a:sym typeface="Helvetica Neue"/>
            </a:endParaRPr>
          </a:p>
        </p:txBody>
      </p:sp>
      <p:sp>
        <p:nvSpPr>
          <p:cNvPr id="788" name="Google Shape;788;p123"/>
          <p:cNvSpPr txBox="1"/>
          <p:nvPr/>
        </p:nvSpPr>
        <p:spPr>
          <a:xfrm>
            <a:off x="461475" y="653150"/>
            <a:ext cx="79518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Goal: </a:t>
            </a:r>
            <a:r>
              <a:rPr b="1" lang="en" sz="1200">
                <a:solidFill>
                  <a:srgbClr val="FF0000"/>
                </a:solidFill>
                <a:highlight>
                  <a:srgbClr val="FFFFFF"/>
                </a:highlight>
                <a:latin typeface="Helvetica Neue"/>
                <a:ea typeface="Helvetica Neue"/>
                <a:cs typeface="Helvetica Neue"/>
                <a:sym typeface="Helvetica Neue"/>
              </a:rPr>
              <a:t> shorten cycle time.</a:t>
            </a:r>
            <a:endParaRPr b="1" sz="1200">
              <a:solidFill>
                <a:srgbClr val="FF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1200">
                <a:solidFill>
                  <a:srgbClr val="FF0000"/>
                </a:solidFill>
                <a:highlight>
                  <a:srgbClr val="FFFFFF"/>
                </a:highlight>
                <a:latin typeface="Helvetica Neue"/>
                <a:ea typeface="Helvetica Neue"/>
                <a:cs typeface="Helvetica Neue"/>
                <a:sym typeface="Helvetica Neue"/>
              </a:rPr>
              <a:t>Question: How long does it take you to deploy a change of one line of code or configuration? Ultimately, that’s the brake on your velocity.</a:t>
            </a:r>
            <a:endParaRPr b="1">
              <a:solidFill>
                <a:srgbClr val="FF0000"/>
              </a:solidFill>
            </a:endParaRPr>
          </a:p>
        </p:txBody>
      </p:sp>
      <p:pic>
        <p:nvPicPr>
          <p:cNvPr id="789" name="Google Shape;789;p123"/>
          <p:cNvPicPr preferRelativeResize="0"/>
          <p:nvPr/>
        </p:nvPicPr>
        <p:blipFill>
          <a:blip r:embed="rId4">
            <a:alphaModFix/>
          </a:blip>
          <a:stretch>
            <a:fillRect/>
          </a:stretch>
        </p:blipFill>
        <p:spPr>
          <a:xfrm>
            <a:off x="3186850" y="1405375"/>
            <a:ext cx="5775175" cy="341379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24"/>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How to Achieve DevOps &gt; Infrastructure as Code</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795" name="Google Shape;795;p124"/>
          <p:cNvSpPr txBox="1"/>
          <p:nvPr/>
        </p:nvSpPr>
        <p:spPr>
          <a:xfrm>
            <a:off x="64025" y="1854075"/>
            <a:ext cx="3000000" cy="19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hlink"/>
                </a:solidFill>
                <a:highlight>
                  <a:srgbClr val="FFFFFF"/>
                </a:highlight>
                <a:latin typeface="Helvetica Neue"/>
                <a:ea typeface="Helvetica Neue"/>
                <a:cs typeface="Helvetica Neue"/>
                <a:sym typeface="Helvetica Neue"/>
                <a:hlinkClick r:id="rId3"/>
              </a:rPr>
              <a:t>Infrastructure as Code</a:t>
            </a:r>
            <a:r>
              <a:rPr lang="en" sz="1200">
                <a:highlight>
                  <a:srgbClr val="FFFFFF"/>
                </a:highlight>
                <a:latin typeface="Helvetica Neue"/>
                <a:ea typeface="Helvetica Neue"/>
                <a:cs typeface="Helvetica Neue"/>
                <a:sym typeface="Helvetica Neue"/>
              </a:rPr>
              <a:t> (IaC) is a practice which enables the automation and validation of creation and teardown of environments to help with delivering secure and stable application hosting platforms.</a:t>
            </a:r>
            <a:endParaRPr sz="1200">
              <a:latin typeface="Helvetica Neue"/>
              <a:ea typeface="Helvetica Neue"/>
              <a:cs typeface="Helvetica Neue"/>
              <a:sym typeface="Helvetica Neue"/>
            </a:endParaRPr>
          </a:p>
        </p:txBody>
      </p:sp>
      <p:sp>
        <p:nvSpPr>
          <p:cNvPr id="796" name="Google Shape;796;p124"/>
          <p:cNvSpPr txBox="1"/>
          <p:nvPr/>
        </p:nvSpPr>
        <p:spPr>
          <a:xfrm>
            <a:off x="461475" y="653150"/>
            <a:ext cx="79518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Goal: </a:t>
            </a:r>
            <a:r>
              <a:rPr b="1" lang="en" sz="1200">
                <a:solidFill>
                  <a:srgbClr val="FF0000"/>
                </a:solidFill>
                <a:highlight>
                  <a:srgbClr val="FFFFFF"/>
                </a:highlight>
                <a:latin typeface="Helvetica Neue"/>
                <a:ea typeface="Helvetica Neue"/>
                <a:cs typeface="Helvetica Neue"/>
                <a:sym typeface="Helvetica Neue"/>
              </a:rPr>
              <a:t> shorten cycle time.</a:t>
            </a:r>
            <a:endParaRPr b="1" sz="1200">
              <a:solidFill>
                <a:srgbClr val="FF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1200">
                <a:solidFill>
                  <a:srgbClr val="FF0000"/>
                </a:solidFill>
                <a:highlight>
                  <a:srgbClr val="FFFFFF"/>
                </a:highlight>
                <a:latin typeface="Helvetica Neue"/>
                <a:ea typeface="Helvetica Neue"/>
                <a:cs typeface="Helvetica Neue"/>
                <a:sym typeface="Helvetica Neue"/>
              </a:rPr>
              <a:t>Question: How long does it take you to deploy a change of one line of code or configuration? Ultimately, that’s the brake on your velocity.</a:t>
            </a:r>
            <a:endParaRPr b="1">
              <a:solidFill>
                <a:srgbClr val="FF0000"/>
              </a:solidFill>
            </a:endParaRPr>
          </a:p>
        </p:txBody>
      </p:sp>
      <p:pic>
        <p:nvPicPr>
          <p:cNvPr id="797" name="Google Shape;797;p124"/>
          <p:cNvPicPr preferRelativeResize="0"/>
          <p:nvPr/>
        </p:nvPicPr>
        <p:blipFill>
          <a:blip r:embed="rId4">
            <a:alphaModFix/>
          </a:blip>
          <a:stretch>
            <a:fillRect/>
          </a:stretch>
        </p:blipFill>
        <p:spPr>
          <a:xfrm>
            <a:off x="3211500" y="1425075"/>
            <a:ext cx="5775175" cy="336117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25"/>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How to Achieve DevOps &gt; Microservices</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803" name="Google Shape;803;p125"/>
          <p:cNvSpPr txBox="1"/>
          <p:nvPr/>
        </p:nvSpPr>
        <p:spPr>
          <a:xfrm>
            <a:off x="64025" y="1854075"/>
            <a:ext cx="3000000" cy="19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hlink"/>
                </a:solidFill>
                <a:highlight>
                  <a:srgbClr val="FFFFFF"/>
                </a:highlight>
                <a:latin typeface="Helvetica Neue"/>
                <a:ea typeface="Helvetica Neue"/>
                <a:cs typeface="Helvetica Neue"/>
                <a:sym typeface="Helvetica Neue"/>
                <a:hlinkClick r:id="rId3"/>
              </a:rPr>
              <a:t>Microservices</a:t>
            </a:r>
            <a:r>
              <a:rPr lang="en" sz="1200">
                <a:highlight>
                  <a:srgbClr val="FFFFFF"/>
                </a:highlight>
                <a:latin typeface="Helvetica Neue"/>
                <a:ea typeface="Helvetica Neue"/>
                <a:cs typeface="Helvetica Neue"/>
                <a:sym typeface="Helvetica Neue"/>
              </a:rPr>
              <a:t> architecture is leveraged to isolate business use cases into small reusable services that communicate via interface contracts. This architecture enables scalability and efficiency.</a:t>
            </a:r>
            <a:endParaRPr sz="1200">
              <a:latin typeface="Helvetica Neue"/>
              <a:ea typeface="Helvetica Neue"/>
              <a:cs typeface="Helvetica Neue"/>
              <a:sym typeface="Helvetica Neue"/>
            </a:endParaRPr>
          </a:p>
        </p:txBody>
      </p:sp>
      <p:sp>
        <p:nvSpPr>
          <p:cNvPr id="804" name="Google Shape;804;p125"/>
          <p:cNvSpPr txBox="1"/>
          <p:nvPr/>
        </p:nvSpPr>
        <p:spPr>
          <a:xfrm>
            <a:off x="461475" y="653150"/>
            <a:ext cx="79518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Goal: </a:t>
            </a:r>
            <a:r>
              <a:rPr b="1" lang="en" sz="1200">
                <a:solidFill>
                  <a:srgbClr val="FF0000"/>
                </a:solidFill>
                <a:highlight>
                  <a:srgbClr val="FFFFFF"/>
                </a:highlight>
                <a:latin typeface="Helvetica Neue"/>
                <a:ea typeface="Helvetica Neue"/>
                <a:cs typeface="Helvetica Neue"/>
                <a:sym typeface="Helvetica Neue"/>
              </a:rPr>
              <a:t> shorten cycle time.</a:t>
            </a:r>
            <a:endParaRPr b="1" sz="1200">
              <a:solidFill>
                <a:srgbClr val="FF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1200">
                <a:solidFill>
                  <a:srgbClr val="FF0000"/>
                </a:solidFill>
                <a:highlight>
                  <a:srgbClr val="FFFFFF"/>
                </a:highlight>
                <a:latin typeface="Helvetica Neue"/>
                <a:ea typeface="Helvetica Neue"/>
                <a:cs typeface="Helvetica Neue"/>
                <a:sym typeface="Helvetica Neue"/>
              </a:rPr>
              <a:t>Question: How long does it take you to deploy a change of one line of code or configuration? Ultimately, that’s the brake on your velocity.</a:t>
            </a:r>
            <a:endParaRPr b="1">
              <a:solidFill>
                <a:srgbClr val="FF0000"/>
              </a:solidFill>
            </a:endParaRPr>
          </a:p>
        </p:txBody>
      </p:sp>
      <p:pic>
        <p:nvPicPr>
          <p:cNvPr id="805" name="Google Shape;805;p125"/>
          <p:cNvPicPr preferRelativeResize="0"/>
          <p:nvPr/>
        </p:nvPicPr>
        <p:blipFill>
          <a:blip r:embed="rId4">
            <a:alphaModFix/>
          </a:blip>
          <a:stretch>
            <a:fillRect/>
          </a:stretch>
        </p:blipFill>
        <p:spPr>
          <a:xfrm>
            <a:off x="3216425" y="1494050"/>
            <a:ext cx="5775175" cy="309807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26"/>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How to Achieve DevOps &gt; Containers</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811" name="Google Shape;811;p126"/>
          <p:cNvSpPr txBox="1"/>
          <p:nvPr/>
        </p:nvSpPr>
        <p:spPr>
          <a:xfrm>
            <a:off x="64025" y="1854075"/>
            <a:ext cx="3000000" cy="19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hlink"/>
                </a:solidFill>
                <a:highlight>
                  <a:srgbClr val="FFFFFF"/>
                </a:highlight>
                <a:latin typeface="Helvetica Neue"/>
                <a:ea typeface="Helvetica Neue"/>
                <a:cs typeface="Helvetica Neue"/>
                <a:sym typeface="Helvetica Neue"/>
                <a:hlinkClick r:id="rId3"/>
              </a:rPr>
              <a:t>Containers</a:t>
            </a:r>
            <a:r>
              <a:rPr lang="en" sz="1200">
                <a:highlight>
                  <a:srgbClr val="FFFFFF"/>
                </a:highlight>
                <a:latin typeface="Helvetica Neue"/>
                <a:ea typeface="Helvetica Neue"/>
                <a:cs typeface="Helvetica Neue"/>
                <a:sym typeface="Helvetica Neue"/>
              </a:rPr>
              <a:t> are the next evolution in virtualization. They are much more lightweight than virtual machines, allow much faster hydration, and can be easily configured from files.</a:t>
            </a:r>
            <a:endParaRPr sz="1200">
              <a:latin typeface="Helvetica Neue"/>
              <a:ea typeface="Helvetica Neue"/>
              <a:cs typeface="Helvetica Neue"/>
              <a:sym typeface="Helvetica Neue"/>
            </a:endParaRPr>
          </a:p>
        </p:txBody>
      </p:sp>
      <p:sp>
        <p:nvSpPr>
          <p:cNvPr id="812" name="Google Shape;812;p126"/>
          <p:cNvSpPr txBox="1"/>
          <p:nvPr/>
        </p:nvSpPr>
        <p:spPr>
          <a:xfrm>
            <a:off x="461475" y="653150"/>
            <a:ext cx="79518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Goal: </a:t>
            </a:r>
            <a:r>
              <a:rPr b="1" lang="en" sz="1200">
                <a:solidFill>
                  <a:srgbClr val="FF0000"/>
                </a:solidFill>
                <a:highlight>
                  <a:srgbClr val="FFFFFF"/>
                </a:highlight>
                <a:latin typeface="Helvetica Neue"/>
                <a:ea typeface="Helvetica Neue"/>
                <a:cs typeface="Helvetica Neue"/>
                <a:sym typeface="Helvetica Neue"/>
              </a:rPr>
              <a:t> shorten cycle time.</a:t>
            </a:r>
            <a:endParaRPr b="1" sz="1200">
              <a:solidFill>
                <a:srgbClr val="FF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1200">
                <a:solidFill>
                  <a:srgbClr val="FF0000"/>
                </a:solidFill>
                <a:highlight>
                  <a:srgbClr val="FFFFFF"/>
                </a:highlight>
                <a:latin typeface="Helvetica Neue"/>
                <a:ea typeface="Helvetica Neue"/>
                <a:cs typeface="Helvetica Neue"/>
                <a:sym typeface="Helvetica Neue"/>
              </a:rPr>
              <a:t>Question: How long does it take you to deploy a change of one line of code or configuration? Ultimately, that’s the brake on your velocity.</a:t>
            </a:r>
            <a:endParaRPr b="1">
              <a:solidFill>
                <a:srgbClr val="FF0000"/>
              </a:solidFill>
            </a:endParaRPr>
          </a:p>
        </p:txBody>
      </p:sp>
      <p:pic>
        <p:nvPicPr>
          <p:cNvPr id="813" name="Google Shape;813;p126"/>
          <p:cNvPicPr preferRelativeResize="0"/>
          <p:nvPr/>
        </p:nvPicPr>
        <p:blipFill>
          <a:blip r:embed="rId4">
            <a:alphaModFix/>
          </a:blip>
          <a:stretch>
            <a:fillRect/>
          </a:stretch>
        </p:blipFill>
        <p:spPr>
          <a:xfrm>
            <a:off x="3388850" y="1341650"/>
            <a:ext cx="3977215" cy="34970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27"/>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Summary</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pic>
        <p:nvPicPr>
          <p:cNvPr id="819" name="Google Shape;819;p127"/>
          <p:cNvPicPr preferRelativeResize="0"/>
          <p:nvPr/>
        </p:nvPicPr>
        <p:blipFill>
          <a:blip r:embed="rId3">
            <a:alphaModFix/>
          </a:blip>
          <a:stretch>
            <a:fillRect/>
          </a:stretch>
        </p:blipFill>
        <p:spPr>
          <a:xfrm>
            <a:off x="681013" y="628525"/>
            <a:ext cx="7781985" cy="421017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28"/>
          <p:cNvSpPr txBox="1"/>
          <p:nvPr>
            <p:ph type="title"/>
          </p:nvPr>
        </p:nvSpPr>
        <p:spPr>
          <a:xfrm>
            <a:off x="277225" y="5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 </a:t>
            </a:r>
            <a:r>
              <a:rPr b="1" lang="en" sz="1700">
                <a:solidFill>
                  <a:srgbClr val="000000"/>
                </a:solidFill>
                <a:latin typeface="Helvetica Neue"/>
                <a:ea typeface="Helvetica Neue"/>
                <a:cs typeface="Helvetica Neue"/>
                <a:sym typeface="Helvetica Neue"/>
              </a:rPr>
              <a:t>Summary</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b="1" sz="17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pic>
        <p:nvPicPr>
          <p:cNvPr id="825" name="Google Shape;825;p128"/>
          <p:cNvPicPr preferRelativeResize="0"/>
          <p:nvPr/>
        </p:nvPicPr>
        <p:blipFill>
          <a:blip r:embed="rId3">
            <a:alphaModFix/>
          </a:blip>
          <a:stretch>
            <a:fillRect/>
          </a:stretch>
        </p:blipFill>
        <p:spPr>
          <a:xfrm>
            <a:off x="1618138" y="628525"/>
            <a:ext cx="5907718" cy="42101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Delivery</a:t>
            </a:r>
            <a:endParaRPr/>
          </a:p>
        </p:txBody>
      </p:sp>
      <p:sp>
        <p:nvSpPr>
          <p:cNvPr id="831" name="Google Shape;831;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2" name="Google Shape;832;p129"/>
          <p:cNvPicPr preferRelativeResize="0"/>
          <p:nvPr/>
        </p:nvPicPr>
        <p:blipFill>
          <a:blip r:embed="rId3">
            <a:alphaModFix/>
          </a:blip>
          <a:stretch>
            <a:fillRect/>
          </a:stretch>
        </p:blipFill>
        <p:spPr>
          <a:xfrm>
            <a:off x="1105275" y="1152475"/>
            <a:ext cx="7058825" cy="367677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Continuous Delivery?</a:t>
            </a:r>
            <a:endParaRPr/>
          </a:p>
        </p:txBody>
      </p:sp>
      <p:sp>
        <p:nvSpPr>
          <p:cNvPr id="838" name="Google Shape;838;p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to market goes down</a:t>
            </a:r>
            <a:endParaRPr/>
          </a:p>
          <a:p>
            <a:pPr indent="0" lvl="0" marL="0" rtl="0" algn="l">
              <a:spcBef>
                <a:spcPts val="1600"/>
              </a:spcBef>
              <a:spcAft>
                <a:spcPts val="0"/>
              </a:spcAft>
              <a:buNone/>
            </a:pPr>
            <a:r>
              <a:rPr lang="en"/>
              <a:t>Quality increases, not decreases</a:t>
            </a:r>
            <a:endParaRPr/>
          </a:p>
          <a:p>
            <a:pPr indent="0" lvl="0" marL="0" rtl="0" algn="l">
              <a:spcBef>
                <a:spcPts val="1600"/>
              </a:spcBef>
              <a:spcAft>
                <a:spcPts val="0"/>
              </a:spcAft>
              <a:buNone/>
            </a:pPr>
            <a:r>
              <a:rPr lang="en"/>
              <a:t>Limit your work in progress</a:t>
            </a:r>
            <a:endParaRPr/>
          </a:p>
          <a:p>
            <a:pPr indent="0" lvl="0" marL="0" rtl="0" algn="l">
              <a:spcBef>
                <a:spcPts val="1600"/>
              </a:spcBef>
              <a:spcAft>
                <a:spcPts val="0"/>
              </a:spcAft>
              <a:buNone/>
            </a:pPr>
            <a:r>
              <a:rPr lang="en"/>
              <a:t>Shortens lead times for changes</a:t>
            </a:r>
            <a:endParaRPr/>
          </a:p>
          <a:p>
            <a:pPr indent="0" lvl="0" marL="0" rtl="0" algn="l">
              <a:spcBef>
                <a:spcPts val="1600"/>
              </a:spcBef>
              <a:spcAft>
                <a:spcPts val="0"/>
              </a:spcAft>
              <a:buNone/>
            </a:pPr>
            <a:r>
              <a:rPr lang="en"/>
              <a:t>Improves mean time to recover</a:t>
            </a:r>
            <a:endParaRPr/>
          </a:p>
          <a:p>
            <a:pPr indent="0" lvl="0" marL="0" rtl="0" algn="l">
              <a:spcBef>
                <a:spcPts val="1600"/>
              </a:spcBef>
              <a:spcAft>
                <a:spcPts val="160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31"/>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Continuous Practices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CAMS: Culture</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Culture's a lot more than ping pong tables in the office, or free food in the company cafeteria. </a:t>
            </a:r>
            <a:r>
              <a:rPr b="1" lang="en"/>
              <a:t>Culture is driven by behavior. </a:t>
            </a:r>
            <a:r>
              <a:rPr lang="en"/>
              <a:t>Culture exists among people with a mutual understanding of each other and where they're coming from. </a:t>
            </a:r>
            <a:endParaRPr/>
          </a:p>
          <a:p>
            <a:pPr indent="0" lvl="0" marL="0" rtl="0" algn="l">
              <a:spcBef>
                <a:spcPts val="1600"/>
              </a:spcBef>
              <a:spcAft>
                <a:spcPts val="1600"/>
              </a:spcAft>
              <a:buNone/>
            </a:pPr>
            <a:r>
              <a:t/>
            </a:r>
            <a:endParaRPr/>
          </a:p>
        </p:txBody>
      </p:sp>
      <p:pic>
        <p:nvPicPr>
          <p:cNvPr id="135" name="Google Shape;135;p24"/>
          <p:cNvPicPr preferRelativeResize="0"/>
          <p:nvPr/>
        </p:nvPicPr>
        <p:blipFill>
          <a:blip r:embed="rId3">
            <a:alphaModFix/>
          </a:blip>
          <a:stretch>
            <a:fillRect/>
          </a:stretch>
        </p:blipFill>
        <p:spPr>
          <a:xfrm>
            <a:off x="3141675" y="2492800"/>
            <a:ext cx="2860649" cy="21795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Practices: Goal</a:t>
            </a:r>
            <a:endParaRPr/>
          </a:p>
        </p:txBody>
      </p:sp>
      <p:sp>
        <p:nvSpPr>
          <p:cNvPr id="849" name="Google Shape;849;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goal of continuous integration is that software is in a working state all the time.” - Jez Humble</a:t>
            </a:r>
            <a:endParaRPr/>
          </a:p>
        </p:txBody>
      </p:sp>
      <p:pic>
        <p:nvPicPr>
          <p:cNvPr id="850" name="Google Shape;850;p132"/>
          <p:cNvPicPr preferRelativeResize="0"/>
          <p:nvPr/>
        </p:nvPicPr>
        <p:blipFill>
          <a:blip r:embed="rId3">
            <a:alphaModFix/>
          </a:blip>
          <a:stretch>
            <a:fillRect/>
          </a:stretch>
        </p:blipFill>
        <p:spPr>
          <a:xfrm>
            <a:off x="3746650" y="1943113"/>
            <a:ext cx="3810000" cy="25431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Practices: Coffee Test</a:t>
            </a:r>
            <a:endParaRPr/>
          </a:p>
        </p:txBody>
      </p:sp>
      <p:sp>
        <p:nvSpPr>
          <p:cNvPr id="856" name="Google Shape;856;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Build Choose Pass the Coffee Test (&lt;5 minutes)</a:t>
            </a:r>
            <a:endParaRPr/>
          </a:p>
        </p:txBody>
      </p:sp>
      <p:pic>
        <p:nvPicPr>
          <p:cNvPr id="857" name="Google Shape;857;p133"/>
          <p:cNvPicPr preferRelativeResize="0"/>
          <p:nvPr/>
        </p:nvPicPr>
        <p:blipFill>
          <a:blip r:embed="rId3">
            <a:alphaModFix/>
          </a:blip>
          <a:stretch>
            <a:fillRect/>
          </a:stretch>
        </p:blipFill>
        <p:spPr>
          <a:xfrm>
            <a:off x="2321725" y="1932650"/>
            <a:ext cx="4500552" cy="25315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Practices: Small bits</a:t>
            </a:r>
            <a:endParaRPr/>
          </a:p>
        </p:txBody>
      </p:sp>
      <p:sp>
        <p:nvSpPr>
          <p:cNvPr id="863" name="Google Shape;863;p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Seek to commit the smallest amount of code per commit. </a:t>
            </a:r>
            <a:endParaRPr/>
          </a:p>
          <a:p>
            <a:pPr indent="0" lvl="0" marL="0" rtl="0" algn="l">
              <a:spcBef>
                <a:spcPts val="1600"/>
              </a:spcBef>
              <a:spcAft>
                <a:spcPts val="1600"/>
              </a:spcAft>
              <a:buNone/>
            </a:pPr>
            <a:r>
              <a:rPr b="1" lang="en"/>
              <a:t>Small changes are much easier for everyone on the team to reason about.</a:t>
            </a:r>
            <a:endParaRPr b="1"/>
          </a:p>
        </p:txBody>
      </p:sp>
      <p:pic>
        <p:nvPicPr>
          <p:cNvPr id="864" name="Google Shape;864;p134"/>
          <p:cNvPicPr preferRelativeResize="0"/>
          <p:nvPr/>
        </p:nvPicPr>
        <p:blipFill>
          <a:blip r:embed="rId3">
            <a:alphaModFix/>
          </a:blip>
          <a:stretch>
            <a:fillRect/>
          </a:stretch>
        </p:blipFill>
        <p:spPr>
          <a:xfrm>
            <a:off x="3027432" y="2486825"/>
            <a:ext cx="3089125" cy="21593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Practices: Don’t leave the build Broken</a:t>
            </a:r>
            <a:endParaRPr/>
          </a:p>
        </p:txBody>
      </p:sp>
      <p:sp>
        <p:nvSpPr>
          <p:cNvPr id="870" name="Google Shape;870;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When you leave the build broken, you block delivery.” </a:t>
            </a:r>
            <a:endParaRPr/>
          </a:p>
          <a:p>
            <a:pPr indent="0" lvl="0" marL="0" rtl="0" algn="l">
              <a:spcBef>
                <a:spcPts val="1600"/>
              </a:spcBef>
              <a:spcAft>
                <a:spcPts val="1600"/>
              </a:spcAft>
              <a:buNone/>
            </a:pPr>
            <a:r>
              <a:t/>
            </a:r>
            <a:endParaRPr/>
          </a:p>
        </p:txBody>
      </p:sp>
      <p:pic>
        <p:nvPicPr>
          <p:cNvPr id="871" name="Google Shape;871;p135"/>
          <p:cNvPicPr preferRelativeResize="0"/>
          <p:nvPr/>
        </p:nvPicPr>
        <p:blipFill>
          <a:blip r:embed="rId3">
            <a:alphaModFix/>
          </a:blip>
          <a:stretch>
            <a:fillRect/>
          </a:stretch>
        </p:blipFill>
        <p:spPr>
          <a:xfrm>
            <a:off x="1897138" y="1766198"/>
            <a:ext cx="5349724" cy="295437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Practices: Trunk-based development </a:t>
            </a:r>
            <a:endParaRPr/>
          </a:p>
          <a:p>
            <a:pPr indent="0" lvl="0" marL="0" rtl="0" algn="l">
              <a:spcBef>
                <a:spcPts val="0"/>
              </a:spcBef>
              <a:spcAft>
                <a:spcPts val="0"/>
              </a:spcAft>
              <a:buNone/>
            </a:pPr>
            <a:r>
              <a:t/>
            </a:r>
            <a:endParaRPr/>
          </a:p>
        </p:txBody>
      </p:sp>
      <p:sp>
        <p:nvSpPr>
          <p:cNvPr id="877" name="Google Shape;877;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ll developers work off trunk and commit back to trunk multiple times a day. </a:t>
            </a:r>
            <a:endParaRPr/>
          </a:p>
          <a:p>
            <a:pPr indent="0" lvl="0" marL="0" rtl="0" algn="l">
              <a:spcBef>
                <a:spcPts val="1600"/>
              </a:spcBef>
              <a:spcAft>
                <a:spcPts val="1600"/>
              </a:spcAft>
              <a:buNone/>
            </a:pPr>
            <a:r>
              <a:rPr lang="en"/>
              <a:t>Now, instead of keeping separate code branches, developers branch in code and use feature flags.</a:t>
            </a:r>
            <a:endParaRPr/>
          </a:p>
        </p:txBody>
      </p:sp>
      <p:pic>
        <p:nvPicPr>
          <p:cNvPr id="878" name="Google Shape;878;p136"/>
          <p:cNvPicPr preferRelativeResize="0"/>
          <p:nvPr/>
        </p:nvPicPr>
        <p:blipFill>
          <a:blip r:embed="rId3">
            <a:alphaModFix/>
          </a:blip>
          <a:stretch>
            <a:fillRect/>
          </a:stretch>
        </p:blipFill>
        <p:spPr>
          <a:xfrm>
            <a:off x="2533350" y="2170025"/>
            <a:ext cx="5946126" cy="27626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Practices: Fix the flaky test!</a:t>
            </a:r>
            <a:endParaRPr/>
          </a:p>
        </p:txBody>
      </p:sp>
      <p:sp>
        <p:nvSpPr>
          <p:cNvPr id="884" name="Google Shape;884;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5" name="Google Shape;885;p137"/>
          <p:cNvPicPr preferRelativeResize="0"/>
          <p:nvPr/>
        </p:nvPicPr>
        <p:blipFill>
          <a:blip r:embed="rId3">
            <a:alphaModFix/>
          </a:blip>
          <a:stretch>
            <a:fillRect/>
          </a:stretch>
        </p:blipFill>
        <p:spPr>
          <a:xfrm>
            <a:off x="2190750" y="1074725"/>
            <a:ext cx="4762500" cy="35718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Practices: Always logging</a:t>
            </a:r>
            <a:endParaRPr/>
          </a:p>
        </p:txBody>
      </p:sp>
      <p:sp>
        <p:nvSpPr>
          <p:cNvPr id="891" name="Google Shape;891;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t>
            </a:r>
            <a:r>
              <a:rPr b="1" lang="en"/>
              <a:t>he build should return a status, a log, and an artifact. </a:t>
            </a:r>
            <a:endParaRPr b="1"/>
          </a:p>
          <a:p>
            <a:pPr indent="0" lvl="0" marL="0" rtl="0" algn="l">
              <a:spcBef>
                <a:spcPts val="1600"/>
              </a:spcBef>
              <a:spcAft>
                <a:spcPts val="0"/>
              </a:spcAft>
              <a:buNone/>
            </a:pPr>
            <a:r>
              <a:rPr lang="en"/>
              <a:t>The status should be a simple pass/fail or a red/green. </a:t>
            </a:r>
            <a:endParaRPr/>
          </a:p>
          <a:p>
            <a:pPr indent="0" lvl="0" marL="0" rtl="0" algn="l">
              <a:spcBef>
                <a:spcPts val="1600"/>
              </a:spcBef>
              <a:spcAft>
                <a:spcPts val="0"/>
              </a:spcAft>
              <a:buNone/>
            </a:pPr>
            <a:r>
              <a:rPr lang="en"/>
              <a:t>A build log is a record of all the tests run and all the results of the run. </a:t>
            </a:r>
            <a:endParaRPr/>
          </a:p>
          <a:p>
            <a:pPr indent="0" lvl="0" marL="0" rtl="0" algn="l">
              <a:spcBef>
                <a:spcPts val="1600"/>
              </a:spcBef>
              <a:spcAft>
                <a:spcPts val="1600"/>
              </a:spcAft>
              <a:buNone/>
            </a:pPr>
            <a:r>
              <a:rPr lang="en"/>
              <a:t>The artifact should be uploaded and tagged with a build number.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3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CI Pipeline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Pipeline</a:t>
            </a:r>
            <a:endParaRPr/>
          </a:p>
        </p:txBody>
      </p:sp>
      <p:sp>
        <p:nvSpPr>
          <p:cNvPr id="902" name="Google Shape;902;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Only build artifacts once</a:t>
            </a:r>
            <a:endParaRPr b="1">
              <a:solidFill>
                <a:srgbClr val="FF0000"/>
              </a:solidFill>
            </a:endParaRPr>
          </a:p>
          <a:p>
            <a:pPr indent="0" lvl="0" marL="0" rtl="0" algn="l">
              <a:spcBef>
                <a:spcPts val="1600"/>
              </a:spcBef>
              <a:spcAft>
                <a:spcPts val="0"/>
              </a:spcAft>
              <a:buNone/>
            </a:pPr>
            <a:r>
              <a:rPr lang="en"/>
              <a:t>These artifacts shouldn't be rebuilt for staging, testing, and production environments. </a:t>
            </a:r>
            <a:endParaRPr/>
          </a:p>
          <a:p>
            <a:pPr indent="0" lvl="0" marL="0" rtl="0" algn="l">
              <a:spcBef>
                <a:spcPts val="1600"/>
              </a:spcBef>
              <a:spcAft>
                <a:spcPts val="1600"/>
              </a:spcAft>
              <a:buNone/>
            </a:pPr>
            <a:r>
              <a:rPr b="1" lang="en"/>
              <a:t>They should be built once and then used in all the environments. </a:t>
            </a:r>
            <a:r>
              <a:rPr lang="en"/>
              <a:t>This way, you know that your testing steps are valid since they all use the same artifact.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Pipeline</a:t>
            </a:r>
            <a:endParaRPr/>
          </a:p>
        </p:txBody>
      </p:sp>
      <p:sp>
        <p:nvSpPr>
          <p:cNvPr id="908" name="Google Shape;908;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Artifacts should be immutable.</a:t>
            </a:r>
            <a:endParaRPr b="1">
              <a:solidFill>
                <a:srgbClr val="FF0000"/>
              </a:solidFill>
            </a:endParaRPr>
          </a:p>
          <a:p>
            <a:pPr indent="0" lvl="0" marL="0" rtl="0" algn="l">
              <a:spcBef>
                <a:spcPts val="1600"/>
              </a:spcBef>
              <a:spcAft>
                <a:spcPts val="0"/>
              </a:spcAft>
              <a:buNone/>
            </a:pPr>
            <a:r>
              <a:rPr lang="en"/>
              <a:t>Your artifacts also shouldn't be allowed to change along the way.</a:t>
            </a:r>
            <a:endParaRPr/>
          </a:p>
          <a:p>
            <a:pPr indent="0" lvl="0" marL="0" rtl="0" algn="l">
              <a:spcBef>
                <a:spcPts val="1600"/>
              </a:spcBef>
              <a:spcAft>
                <a:spcPts val="0"/>
              </a:spcAft>
              <a:buNone/>
            </a:pPr>
            <a:r>
              <a:rPr lang="en"/>
              <a:t>They need to be stored and have permissions set in such a way that they're immutable.</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CAMS: Culture</a:t>
            </a:r>
            <a:endParaRPr/>
          </a:p>
        </p:txBody>
      </p:sp>
      <p:sp>
        <p:nvSpPr>
          <p:cNvPr id="141" name="Google Shape;14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on in IT organizations, we split teams into two major groups: Development, they were charged with creating features. And Operations, they were charged with maintaining stability. </a:t>
            </a:r>
            <a:endParaRPr/>
          </a:p>
          <a:p>
            <a:pPr indent="0" lvl="0" marL="0" rtl="0" algn="l">
              <a:spcBef>
                <a:spcPts val="1600"/>
              </a:spcBef>
              <a:spcAft>
                <a:spcPts val="0"/>
              </a:spcAft>
              <a:buNone/>
            </a:pPr>
            <a:r>
              <a:rPr lang="en"/>
              <a:t>Walls formed around these silos due to their differing goals. Now, today after this pattern has had a long time to metastasize, these groups don't speak the same language, and they don't have mutual understanding.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Pipeline</a:t>
            </a:r>
            <a:endParaRPr/>
          </a:p>
        </p:txBody>
      </p:sp>
      <p:pic>
        <p:nvPicPr>
          <p:cNvPr id="914" name="Google Shape;914;p142"/>
          <p:cNvPicPr preferRelativeResize="0"/>
          <p:nvPr/>
        </p:nvPicPr>
        <p:blipFill>
          <a:blip r:embed="rId3">
            <a:alphaModFix/>
          </a:blip>
          <a:stretch>
            <a:fillRect/>
          </a:stretch>
        </p:blipFill>
        <p:spPr>
          <a:xfrm>
            <a:off x="581600" y="1102651"/>
            <a:ext cx="7980800" cy="37535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Pipeline</a:t>
            </a:r>
            <a:endParaRPr/>
          </a:p>
        </p:txBody>
      </p:sp>
      <p:sp>
        <p:nvSpPr>
          <p:cNvPr id="920" name="Google Shape;920;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Deployment should go to a copy of production.</a:t>
            </a:r>
            <a:endParaRPr b="1">
              <a:solidFill>
                <a:srgbClr val="FF0000"/>
              </a:solidFill>
            </a:endParaRPr>
          </a:p>
          <a:p>
            <a:pPr indent="0" lvl="0" marL="0" rtl="0" algn="l">
              <a:spcBef>
                <a:spcPts val="1600"/>
              </a:spcBef>
              <a:spcAft>
                <a:spcPts val="0"/>
              </a:spcAft>
              <a:buNone/>
            </a:pPr>
            <a:r>
              <a:rPr lang="en"/>
              <a:t>Your system needs to </a:t>
            </a:r>
            <a:r>
              <a:rPr b="1" lang="en"/>
              <a:t>stop the pipeline if there's breakage at any point.</a:t>
            </a:r>
            <a:endParaRPr b="1"/>
          </a:p>
          <a:p>
            <a:pPr indent="0" lvl="0" marL="0" rtl="0" algn="l">
              <a:spcBef>
                <a:spcPts val="1600"/>
              </a:spcBef>
              <a:spcAft>
                <a:spcPts val="1600"/>
              </a:spcAft>
              <a:buNone/>
            </a:pPr>
            <a:r>
              <a:rPr lang="en"/>
              <a:t>But even more importantly, the </a:t>
            </a:r>
            <a:r>
              <a:rPr b="1" lang="en"/>
              <a:t>CD pipeline shouldn't allow progression from stage to stage without assurance that the last stage was run successfully.</a:t>
            </a:r>
            <a:endParaRPr b="1"/>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Pipeline</a:t>
            </a:r>
            <a:endParaRPr/>
          </a:p>
        </p:txBody>
      </p:sp>
      <p:sp>
        <p:nvSpPr>
          <p:cNvPr id="926" name="Google Shape;926;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Deployments should be idempotent.</a:t>
            </a:r>
            <a:endParaRPr b="1">
              <a:solidFill>
                <a:srgbClr val="FF0000"/>
              </a:solidFill>
            </a:endParaRPr>
          </a:p>
          <a:p>
            <a:pPr indent="0" lvl="0" marL="0" rtl="0" algn="l">
              <a:spcBef>
                <a:spcPts val="1600"/>
              </a:spcBef>
              <a:spcAft>
                <a:spcPts val="1600"/>
              </a:spcAft>
              <a:buNone/>
            </a:pPr>
            <a:r>
              <a:rPr lang="en"/>
              <a:t>I</a:t>
            </a:r>
            <a:r>
              <a:rPr lang="en"/>
              <a:t>dempotency is key for your deployments. In other words, redeploying should leave your system in the same state.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45"/>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role of QA</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937" name="Google Shape;937;p146"/>
          <p:cNvSpPr txBox="1"/>
          <p:nvPr>
            <p:ph idx="1" type="body"/>
          </p:nvPr>
        </p:nvSpPr>
        <p:spPr>
          <a:xfrm>
            <a:off x="311700" y="1152475"/>
            <a:ext cx="392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Types</a:t>
            </a:r>
            <a:endParaRPr u="sng"/>
          </a:p>
          <a:p>
            <a:pPr indent="0" lvl="0" marL="0" rtl="0" algn="l">
              <a:spcBef>
                <a:spcPts val="1600"/>
              </a:spcBef>
              <a:spcAft>
                <a:spcPts val="0"/>
              </a:spcAft>
              <a:buNone/>
            </a:pPr>
            <a:r>
              <a:rPr lang="en"/>
              <a:t>Unit testing</a:t>
            </a:r>
            <a:endParaRPr/>
          </a:p>
          <a:p>
            <a:pPr indent="0" lvl="0" marL="0" rtl="0" algn="l">
              <a:spcBef>
                <a:spcPts val="1600"/>
              </a:spcBef>
              <a:spcAft>
                <a:spcPts val="0"/>
              </a:spcAft>
              <a:buNone/>
            </a:pPr>
            <a:r>
              <a:rPr lang="en"/>
              <a:t>Code hygiene</a:t>
            </a:r>
            <a:endParaRPr/>
          </a:p>
          <a:p>
            <a:pPr indent="0" lvl="0" marL="0" rtl="0" algn="l">
              <a:spcBef>
                <a:spcPts val="1600"/>
              </a:spcBef>
              <a:spcAft>
                <a:spcPts val="0"/>
              </a:spcAft>
              <a:buNone/>
            </a:pPr>
            <a:r>
              <a:rPr lang="en"/>
              <a:t>Integration testing</a:t>
            </a:r>
            <a:endParaRPr/>
          </a:p>
          <a:p>
            <a:pPr indent="0" lvl="0" marL="0" rtl="0" algn="l">
              <a:spcBef>
                <a:spcPts val="1600"/>
              </a:spcBef>
              <a:spcAft>
                <a:spcPts val="0"/>
              </a:spcAft>
              <a:buNone/>
            </a:pPr>
            <a:r>
              <a:rPr lang="en"/>
              <a:t>Security testing</a:t>
            </a:r>
            <a:endParaRPr/>
          </a:p>
          <a:p>
            <a:pPr indent="0" lvl="0" marL="0" rtl="0" algn="l">
              <a:spcBef>
                <a:spcPts val="1600"/>
              </a:spcBef>
              <a:spcAft>
                <a:spcPts val="1600"/>
              </a:spcAft>
              <a:buNone/>
            </a:pPr>
            <a:r>
              <a:t/>
            </a:r>
            <a:endParaRPr/>
          </a:p>
        </p:txBody>
      </p:sp>
      <p:sp>
        <p:nvSpPr>
          <p:cNvPr id="938" name="Google Shape;938;p146"/>
          <p:cNvSpPr txBox="1"/>
          <p:nvPr>
            <p:ph idx="1" type="body"/>
          </p:nvPr>
        </p:nvSpPr>
        <p:spPr>
          <a:xfrm>
            <a:off x="4294950" y="1152474"/>
            <a:ext cx="392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TDD/BDD/ATDD</a:t>
            </a:r>
            <a:endParaRPr/>
          </a:p>
          <a:p>
            <a:pPr indent="0" lvl="0" marL="0" rtl="0" algn="l">
              <a:spcBef>
                <a:spcPts val="1600"/>
              </a:spcBef>
              <a:spcAft>
                <a:spcPts val="0"/>
              </a:spcAft>
              <a:buNone/>
            </a:pPr>
            <a:r>
              <a:rPr lang="en"/>
              <a:t>Infrastructure testing</a:t>
            </a:r>
            <a:endParaRPr/>
          </a:p>
          <a:p>
            <a:pPr indent="0" lvl="0" marL="0" rtl="0" algn="l">
              <a:spcBef>
                <a:spcPts val="1600"/>
              </a:spcBef>
              <a:spcAft>
                <a:spcPts val="0"/>
              </a:spcAft>
              <a:buNone/>
            </a:pPr>
            <a:r>
              <a:rPr lang="en"/>
              <a:t>Performance testing</a:t>
            </a:r>
            <a:endParaRPr/>
          </a:p>
          <a:p>
            <a:pPr indent="0" lvl="0" marL="0" rtl="0" algn="l">
              <a:spcBef>
                <a:spcPts val="1600"/>
              </a:spcBef>
              <a:spcAft>
                <a:spcPts val="1600"/>
              </a:spcAft>
              <a:buNone/>
            </a:pPr>
            <a:r>
              <a:t/>
            </a:r>
            <a:endParaRPr u="sng"/>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Unit test </a:t>
            </a:r>
            <a:endParaRPr/>
          </a:p>
        </p:txBody>
      </p:sp>
      <p:sp>
        <p:nvSpPr>
          <p:cNvPr id="944" name="Google Shape;944;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45" name="Google Shape;945;p147"/>
          <p:cNvPicPr preferRelativeResize="0"/>
          <p:nvPr/>
        </p:nvPicPr>
        <p:blipFill>
          <a:blip r:embed="rId3">
            <a:alphaModFix/>
          </a:blip>
          <a:stretch>
            <a:fillRect/>
          </a:stretch>
        </p:blipFill>
        <p:spPr>
          <a:xfrm>
            <a:off x="873925" y="1269574"/>
            <a:ext cx="7396150" cy="3032425"/>
          </a:xfrm>
          <a:prstGeom prst="rect">
            <a:avLst/>
          </a:prstGeom>
          <a:noFill/>
          <a:ln>
            <a:noFill/>
          </a:ln>
        </p:spPr>
      </p:pic>
      <p:pic>
        <p:nvPicPr>
          <p:cNvPr id="946" name="Google Shape;946;p147"/>
          <p:cNvPicPr preferRelativeResize="0"/>
          <p:nvPr/>
        </p:nvPicPr>
        <p:blipFill>
          <a:blip r:embed="rId4">
            <a:alphaModFix/>
          </a:blip>
          <a:stretch>
            <a:fillRect/>
          </a:stretch>
        </p:blipFill>
        <p:spPr>
          <a:xfrm>
            <a:off x="5582325" y="3408775"/>
            <a:ext cx="2484725" cy="1532250"/>
          </a:xfrm>
          <a:prstGeom prst="rect">
            <a:avLst/>
          </a:prstGeom>
          <a:noFill/>
          <a:ln>
            <a:noFill/>
          </a:ln>
        </p:spPr>
      </p:pic>
      <p:sp>
        <p:nvSpPr>
          <p:cNvPr id="947" name="Google Shape;947;p147"/>
          <p:cNvSpPr txBox="1"/>
          <p:nvPr/>
        </p:nvSpPr>
        <p:spPr>
          <a:xfrm>
            <a:off x="8067050" y="970475"/>
            <a:ext cx="69873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Code Hygiene</a:t>
            </a:r>
            <a:endParaRPr/>
          </a:p>
        </p:txBody>
      </p:sp>
      <p:sp>
        <p:nvSpPr>
          <p:cNvPr id="953" name="Google Shape;953;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4" name="Google Shape;954;p148"/>
          <p:cNvPicPr preferRelativeResize="0"/>
          <p:nvPr/>
        </p:nvPicPr>
        <p:blipFill>
          <a:blip r:embed="rId3">
            <a:alphaModFix/>
          </a:blip>
          <a:stretch>
            <a:fillRect/>
          </a:stretch>
        </p:blipFill>
        <p:spPr>
          <a:xfrm>
            <a:off x="1469100" y="1381650"/>
            <a:ext cx="6205800" cy="29580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TDD/BDD/ATDD</a:t>
            </a:r>
            <a:endParaRPr/>
          </a:p>
        </p:txBody>
      </p:sp>
      <p:sp>
        <p:nvSpPr>
          <p:cNvPr id="960" name="Google Shape;960;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61" name="Google Shape;961;p149"/>
          <p:cNvPicPr preferRelativeResize="0"/>
          <p:nvPr/>
        </p:nvPicPr>
        <p:blipFill>
          <a:blip r:embed="rId3">
            <a:alphaModFix/>
          </a:blip>
          <a:stretch>
            <a:fillRect/>
          </a:stretch>
        </p:blipFill>
        <p:spPr>
          <a:xfrm>
            <a:off x="423913" y="1586551"/>
            <a:ext cx="8296174" cy="26811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BDD</a:t>
            </a:r>
            <a:endParaRPr/>
          </a:p>
        </p:txBody>
      </p:sp>
      <p:sp>
        <p:nvSpPr>
          <p:cNvPr id="967" name="Google Shape;967;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Behaviour-Driven Development</a:t>
            </a:r>
            <a:endParaRPr b="1">
              <a:solidFill>
                <a:srgbClr val="FF0000"/>
              </a:solidFill>
            </a:endParaRPr>
          </a:p>
          <a:p>
            <a:pPr indent="0" lvl="0" marL="0" rtl="0" algn="l">
              <a:spcBef>
                <a:spcPts val="1600"/>
              </a:spcBef>
              <a:spcAft>
                <a:spcPts val="0"/>
              </a:spcAft>
              <a:buNone/>
            </a:pPr>
            <a:r>
              <a:rPr lang="en"/>
              <a:t>Work with stakeholders</a:t>
            </a:r>
            <a:endParaRPr/>
          </a:p>
          <a:p>
            <a:pPr indent="0" lvl="0" marL="0" rtl="0" algn="l">
              <a:spcBef>
                <a:spcPts val="1600"/>
              </a:spcBef>
              <a:spcAft>
                <a:spcPts val="0"/>
              </a:spcAft>
              <a:buNone/>
            </a:pPr>
            <a:r>
              <a:rPr lang="en"/>
              <a:t>Describe business functionality</a:t>
            </a:r>
            <a:endParaRPr/>
          </a:p>
          <a:p>
            <a:pPr indent="0" lvl="0" marL="0" rtl="0" algn="l">
              <a:spcBef>
                <a:spcPts val="1600"/>
              </a:spcBef>
              <a:spcAft>
                <a:spcPts val="1600"/>
              </a:spcAft>
              <a:buNone/>
            </a:pPr>
            <a:r>
              <a:rPr lang="en"/>
              <a:t>Tests are based on natural language descriptions.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BDD Example</a:t>
            </a:r>
            <a:endParaRPr/>
          </a:p>
        </p:txBody>
      </p:sp>
      <p:sp>
        <p:nvSpPr>
          <p:cNvPr id="973" name="Google Shape;973;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Featured: SUM</a:t>
            </a:r>
            <a:endParaRPr/>
          </a:p>
          <a:p>
            <a:pPr indent="0" lvl="0" marL="0" rtl="0" algn="l">
              <a:spcBef>
                <a:spcPts val="1600"/>
              </a:spcBef>
              <a:spcAft>
                <a:spcPts val="0"/>
              </a:spcAft>
              <a:buNone/>
            </a:pPr>
            <a:r>
              <a:rPr b="1" lang="en"/>
              <a:t>Given</a:t>
            </a:r>
            <a:r>
              <a:rPr lang="en"/>
              <a:t> I have a calculator </a:t>
            </a:r>
            <a:endParaRPr/>
          </a:p>
          <a:p>
            <a:pPr indent="0" lvl="0" marL="0" rtl="0" algn="l">
              <a:spcBef>
                <a:spcPts val="1600"/>
              </a:spcBef>
              <a:spcAft>
                <a:spcPts val="0"/>
              </a:spcAft>
              <a:buNone/>
            </a:pPr>
            <a:r>
              <a:rPr b="1" lang="en"/>
              <a:t>When</a:t>
            </a:r>
            <a:r>
              <a:rPr lang="en"/>
              <a:t> i give it two numbers to add </a:t>
            </a:r>
            <a:endParaRPr/>
          </a:p>
          <a:p>
            <a:pPr indent="0" lvl="0" marL="0" rtl="0" algn="l">
              <a:spcBef>
                <a:spcPts val="1600"/>
              </a:spcBef>
              <a:spcAft>
                <a:spcPts val="1600"/>
              </a:spcAft>
              <a:buNone/>
            </a:pPr>
            <a:r>
              <a:rPr b="1" lang="en"/>
              <a:t>Then</a:t>
            </a:r>
            <a:r>
              <a:rPr lang="en"/>
              <a:t> it should return their sum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CAMS: Culture</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6"/>
          <p:cNvPicPr preferRelativeResize="0"/>
          <p:nvPr/>
        </p:nvPicPr>
        <p:blipFill>
          <a:blip r:embed="rId3">
            <a:alphaModFix/>
          </a:blip>
          <a:stretch>
            <a:fillRect/>
          </a:stretch>
        </p:blipFill>
        <p:spPr>
          <a:xfrm>
            <a:off x="1832088" y="1214052"/>
            <a:ext cx="5479821" cy="37084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ATDD</a:t>
            </a:r>
            <a:endParaRPr/>
          </a:p>
        </p:txBody>
      </p:sp>
      <p:sp>
        <p:nvSpPr>
          <p:cNvPr id="979" name="Google Shape;979;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Acceptance-Test-Driven Development</a:t>
            </a:r>
            <a:endParaRPr b="1">
              <a:solidFill>
                <a:srgbClr val="FF0000"/>
              </a:solidFill>
            </a:endParaRPr>
          </a:p>
          <a:p>
            <a:pPr indent="0" lvl="0" marL="0" rtl="0" algn="l">
              <a:spcBef>
                <a:spcPts val="1600"/>
              </a:spcBef>
              <a:spcAft>
                <a:spcPts val="0"/>
              </a:spcAft>
              <a:buNone/>
            </a:pPr>
            <a:r>
              <a:rPr lang="en"/>
              <a:t>End user perspective</a:t>
            </a:r>
            <a:endParaRPr/>
          </a:p>
          <a:p>
            <a:pPr indent="0" lvl="0" marL="0" rtl="0" algn="l">
              <a:spcBef>
                <a:spcPts val="1600"/>
              </a:spcBef>
              <a:spcAft>
                <a:spcPts val="0"/>
              </a:spcAft>
              <a:buNone/>
            </a:pPr>
            <a:r>
              <a:rPr lang="en"/>
              <a:t>Use case automated testing</a:t>
            </a:r>
            <a:endParaRPr/>
          </a:p>
          <a:p>
            <a:pPr indent="0" lvl="0" marL="0" rtl="0" algn="l">
              <a:spcBef>
                <a:spcPts val="1600"/>
              </a:spcBef>
              <a:spcAft>
                <a:spcPts val="1600"/>
              </a:spcAft>
              <a:buNone/>
            </a:pPr>
            <a:r>
              <a:rPr lang="en"/>
              <a:t>Testing is continuous during development.</a:t>
            </a:r>
            <a:endParaRPr/>
          </a:p>
        </p:txBody>
      </p:sp>
      <p:pic>
        <p:nvPicPr>
          <p:cNvPr id="980" name="Google Shape;980;p152"/>
          <p:cNvPicPr preferRelativeResize="0"/>
          <p:nvPr/>
        </p:nvPicPr>
        <p:blipFill>
          <a:blip r:embed="rId3">
            <a:alphaModFix/>
          </a:blip>
          <a:stretch>
            <a:fillRect/>
          </a:stretch>
        </p:blipFill>
        <p:spPr>
          <a:xfrm>
            <a:off x="5663350" y="2012400"/>
            <a:ext cx="2864675" cy="28646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Techniques for Dealing with Slow Tests</a:t>
            </a:r>
            <a:endParaRPr/>
          </a:p>
        </p:txBody>
      </p:sp>
      <p:sp>
        <p:nvSpPr>
          <p:cNvPr id="986" name="Google Shape;986;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non blocking tests in your pipeline</a:t>
            </a:r>
            <a:endParaRPr/>
          </a:p>
          <a:p>
            <a:pPr indent="0" lvl="0" marL="0" rtl="0" algn="l">
              <a:spcBef>
                <a:spcPts val="1600"/>
              </a:spcBef>
              <a:spcAft>
                <a:spcPts val="0"/>
              </a:spcAft>
              <a:buNone/>
            </a:pPr>
            <a:r>
              <a:rPr lang="en"/>
              <a:t>Use time-scheduled testing (aka a nightly test suite)</a:t>
            </a:r>
            <a:endParaRPr/>
          </a:p>
          <a:p>
            <a:pPr indent="0" lvl="0" marL="0" rtl="0" algn="l">
              <a:spcBef>
                <a:spcPts val="1600"/>
              </a:spcBef>
              <a:spcAft>
                <a:spcPts val="1600"/>
              </a:spcAft>
              <a:buNone/>
            </a:pPr>
            <a:r>
              <a:rPr lang="en"/>
              <a:t>Use monitoring to accomplish some test goals.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54"/>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CI toolchain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Toolchain</a:t>
            </a:r>
            <a:endParaRPr/>
          </a:p>
        </p:txBody>
      </p:sp>
      <p:sp>
        <p:nvSpPr>
          <p:cNvPr id="997" name="Google Shape;997;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98" name="Google Shape;998;p155"/>
          <p:cNvPicPr preferRelativeResize="0"/>
          <p:nvPr/>
        </p:nvPicPr>
        <p:blipFill>
          <a:blip r:embed="rId3">
            <a:alphaModFix/>
          </a:blip>
          <a:stretch>
            <a:fillRect/>
          </a:stretch>
        </p:blipFill>
        <p:spPr>
          <a:xfrm>
            <a:off x="2958049" y="1180538"/>
            <a:ext cx="3227900" cy="336027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Toolchain: Version Control</a:t>
            </a:r>
            <a:endParaRPr/>
          </a:p>
        </p:txBody>
      </p:sp>
      <p:sp>
        <p:nvSpPr>
          <p:cNvPr id="1004" name="Google Shape;1004;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05" name="Google Shape;1005;p156"/>
          <p:cNvPicPr preferRelativeResize="0"/>
          <p:nvPr/>
        </p:nvPicPr>
        <p:blipFill>
          <a:blip r:embed="rId3">
            <a:alphaModFix/>
          </a:blip>
          <a:stretch>
            <a:fillRect/>
          </a:stretch>
        </p:blipFill>
        <p:spPr>
          <a:xfrm>
            <a:off x="947738" y="1347788"/>
            <a:ext cx="7553325" cy="275272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Toolchain: CI system</a:t>
            </a:r>
            <a:endParaRPr/>
          </a:p>
        </p:txBody>
      </p:sp>
      <p:sp>
        <p:nvSpPr>
          <p:cNvPr id="1011" name="Google Shape;1011;p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Jenkins</a:t>
            </a:r>
            <a:endParaRPr/>
          </a:p>
        </p:txBody>
      </p:sp>
      <p:pic>
        <p:nvPicPr>
          <p:cNvPr id="1012" name="Google Shape;1012;p157"/>
          <p:cNvPicPr preferRelativeResize="0"/>
          <p:nvPr/>
        </p:nvPicPr>
        <p:blipFill>
          <a:blip r:embed="rId3">
            <a:alphaModFix/>
          </a:blip>
          <a:stretch>
            <a:fillRect/>
          </a:stretch>
        </p:blipFill>
        <p:spPr>
          <a:xfrm>
            <a:off x="2002600" y="1295538"/>
            <a:ext cx="6829701" cy="31302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Toolchain: Build</a:t>
            </a:r>
            <a:endParaRPr/>
          </a:p>
        </p:txBody>
      </p:sp>
      <p:sp>
        <p:nvSpPr>
          <p:cNvPr id="1018" name="Google Shape;1018;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make/rake</a:t>
            </a:r>
            <a:endParaRPr/>
          </a:p>
          <a:p>
            <a:pPr indent="0" lvl="0" marL="0" rtl="0" algn="l">
              <a:spcBef>
                <a:spcPts val="1600"/>
              </a:spcBef>
              <a:spcAft>
                <a:spcPts val="0"/>
              </a:spcAft>
              <a:buNone/>
            </a:pPr>
            <a:r>
              <a:rPr lang="en"/>
              <a:t>Maven</a:t>
            </a:r>
            <a:endParaRPr/>
          </a:p>
          <a:p>
            <a:pPr indent="0" lvl="0" marL="0" rtl="0" algn="l">
              <a:spcBef>
                <a:spcPts val="1600"/>
              </a:spcBef>
              <a:spcAft>
                <a:spcPts val="0"/>
              </a:spcAft>
              <a:buNone/>
            </a:pPr>
            <a:r>
              <a:rPr lang="en"/>
              <a:t>Gulp</a:t>
            </a:r>
            <a:endParaRPr/>
          </a:p>
          <a:p>
            <a:pPr indent="0" lvl="0" marL="0" rtl="0" algn="l">
              <a:spcBef>
                <a:spcPts val="1600"/>
              </a:spcBef>
              <a:spcAft>
                <a:spcPts val="1600"/>
              </a:spcAft>
              <a:buNone/>
            </a:pPr>
            <a:r>
              <a:t/>
            </a:r>
            <a:endParaRPr/>
          </a:p>
        </p:txBody>
      </p:sp>
      <p:pic>
        <p:nvPicPr>
          <p:cNvPr id="1019" name="Google Shape;1019;p158"/>
          <p:cNvPicPr preferRelativeResize="0"/>
          <p:nvPr/>
        </p:nvPicPr>
        <p:blipFill>
          <a:blip r:embed="rId3">
            <a:alphaModFix/>
          </a:blip>
          <a:stretch>
            <a:fillRect/>
          </a:stretch>
        </p:blipFill>
        <p:spPr>
          <a:xfrm>
            <a:off x="2042925" y="2392650"/>
            <a:ext cx="3238500" cy="819150"/>
          </a:xfrm>
          <a:prstGeom prst="rect">
            <a:avLst/>
          </a:prstGeom>
          <a:noFill/>
          <a:ln>
            <a:noFill/>
          </a:ln>
        </p:spPr>
      </p:pic>
      <p:pic>
        <p:nvPicPr>
          <p:cNvPr id="1020" name="Google Shape;1020;p158"/>
          <p:cNvPicPr preferRelativeResize="0"/>
          <p:nvPr/>
        </p:nvPicPr>
        <p:blipFill>
          <a:blip r:embed="rId4">
            <a:alphaModFix/>
          </a:blip>
          <a:stretch>
            <a:fillRect/>
          </a:stretch>
        </p:blipFill>
        <p:spPr>
          <a:xfrm>
            <a:off x="6210300" y="1805287"/>
            <a:ext cx="943650" cy="21107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Toolchain: Test</a:t>
            </a:r>
            <a:endParaRPr/>
          </a:p>
        </p:txBody>
      </p:sp>
      <p:sp>
        <p:nvSpPr>
          <p:cNvPr id="1026" name="Google Shape;1026;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Junit</a:t>
            </a:r>
            <a:endParaRPr/>
          </a:p>
          <a:p>
            <a:pPr indent="0" lvl="0" marL="0" rtl="0" algn="l">
              <a:spcBef>
                <a:spcPts val="1600"/>
              </a:spcBef>
              <a:spcAft>
                <a:spcPts val="0"/>
              </a:spcAft>
              <a:buNone/>
            </a:pPr>
            <a:r>
              <a:rPr lang="en"/>
              <a:t>Golint</a:t>
            </a:r>
            <a:endParaRPr/>
          </a:p>
          <a:p>
            <a:pPr indent="0" lvl="0" marL="0" rtl="0" algn="l">
              <a:spcBef>
                <a:spcPts val="1600"/>
              </a:spcBef>
              <a:spcAft>
                <a:spcPts val="0"/>
              </a:spcAft>
              <a:buNone/>
            </a:pPr>
            <a:r>
              <a:rPr lang="en"/>
              <a:t>Robot</a:t>
            </a:r>
            <a:endParaRPr/>
          </a:p>
          <a:p>
            <a:pPr indent="0" lvl="0" marL="0" rtl="0" algn="l">
              <a:spcBef>
                <a:spcPts val="1600"/>
              </a:spcBef>
              <a:spcAft>
                <a:spcPts val="0"/>
              </a:spcAft>
              <a:buNone/>
            </a:pPr>
            <a:r>
              <a:rPr lang="en"/>
              <a:t>Cucumber</a:t>
            </a:r>
            <a:endParaRPr/>
          </a:p>
          <a:p>
            <a:pPr indent="0" lvl="0" marL="0" rtl="0" algn="l">
              <a:spcBef>
                <a:spcPts val="1600"/>
              </a:spcBef>
              <a:spcAft>
                <a:spcPts val="0"/>
              </a:spcAft>
              <a:buNone/>
            </a:pPr>
            <a:r>
              <a:rPr lang="en"/>
              <a:t>Selenium</a:t>
            </a:r>
            <a:endParaRPr/>
          </a:p>
          <a:p>
            <a:pPr indent="0" lvl="0" marL="0" rtl="0" algn="l">
              <a:spcBef>
                <a:spcPts val="1600"/>
              </a:spcBef>
              <a:spcAft>
                <a:spcPts val="1600"/>
              </a:spcAft>
              <a:buNone/>
            </a:pPr>
            <a:r>
              <a:rPr lang="en"/>
              <a:t>KitchenCI</a:t>
            </a:r>
            <a:endParaRPr/>
          </a:p>
        </p:txBody>
      </p:sp>
      <p:pic>
        <p:nvPicPr>
          <p:cNvPr id="1027" name="Google Shape;1027;p159"/>
          <p:cNvPicPr preferRelativeResize="0"/>
          <p:nvPr/>
        </p:nvPicPr>
        <p:blipFill>
          <a:blip r:embed="rId3">
            <a:alphaModFix/>
          </a:blip>
          <a:stretch>
            <a:fillRect/>
          </a:stretch>
        </p:blipFill>
        <p:spPr>
          <a:xfrm>
            <a:off x="2382150" y="1152463"/>
            <a:ext cx="1905000" cy="1724025"/>
          </a:xfrm>
          <a:prstGeom prst="rect">
            <a:avLst/>
          </a:prstGeom>
          <a:noFill/>
          <a:ln>
            <a:noFill/>
          </a:ln>
        </p:spPr>
      </p:pic>
      <p:pic>
        <p:nvPicPr>
          <p:cNvPr id="1028" name="Google Shape;1028;p159"/>
          <p:cNvPicPr preferRelativeResize="0"/>
          <p:nvPr/>
        </p:nvPicPr>
        <p:blipFill>
          <a:blip r:embed="rId4">
            <a:alphaModFix/>
          </a:blip>
          <a:stretch>
            <a:fillRect/>
          </a:stretch>
        </p:blipFill>
        <p:spPr>
          <a:xfrm>
            <a:off x="4473350" y="2085500"/>
            <a:ext cx="3824175" cy="26483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Toolchain: Artifact Repository</a:t>
            </a:r>
            <a:endParaRPr/>
          </a:p>
        </p:txBody>
      </p:sp>
      <p:sp>
        <p:nvSpPr>
          <p:cNvPr id="1034" name="Google Shape;1034;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Artifactory</a:t>
            </a:r>
            <a:endParaRPr/>
          </a:p>
          <a:p>
            <a:pPr indent="0" lvl="0" marL="0" rtl="0" algn="l">
              <a:spcBef>
                <a:spcPts val="1600"/>
              </a:spcBef>
              <a:spcAft>
                <a:spcPts val="0"/>
              </a:spcAft>
              <a:buNone/>
            </a:pPr>
            <a:r>
              <a:rPr lang="en"/>
              <a:t>Docker hub</a:t>
            </a:r>
            <a:endParaRPr/>
          </a:p>
          <a:p>
            <a:pPr indent="0" lvl="0" marL="0" rtl="0" algn="l">
              <a:spcBef>
                <a:spcPts val="1600"/>
              </a:spcBef>
              <a:spcAft>
                <a:spcPts val="0"/>
              </a:spcAft>
              <a:buNone/>
            </a:pPr>
            <a:r>
              <a:rPr lang="en"/>
              <a:t>Nexus</a:t>
            </a:r>
            <a:endParaRPr/>
          </a:p>
          <a:p>
            <a:pPr indent="0" lvl="0" marL="0" rtl="0" algn="l">
              <a:spcBef>
                <a:spcPts val="1600"/>
              </a:spcBef>
              <a:spcAft>
                <a:spcPts val="1600"/>
              </a:spcAft>
              <a:buNone/>
            </a:pPr>
            <a:r>
              <a:rPr lang="en"/>
              <a:t>AWS S3</a:t>
            </a:r>
            <a:endParaRPr/>
          </a:p>
        </p:txBody>
      </p:sp>
      <p:pic>
        <p:nvPicPr>
          <p:cNvPr id="1035" name="Google Shape;1035;p160"/>
          <p:cNvPicPr preferRelativeResize="0"/>
          <p:nvPr/>
        </p:nvPicPr>
        <p:blipFill>
          <a:blip r:embed="rId3">
            <a:alphaModFix/>
          </a:blip>
          <a:stretch>
            <a:fillRect/>
          </a:stretch>
        </p:blipFill>
        <p:spPr>
          <a:xfrm>
            <a:off x="2166700" y="1439676"/>
            <a:ext cx="6237324" cy="27109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 Toolchain: Deploy</a:t>
            </a:r>
            <a:endParaRPr/>
          </a:p>
        </p:txBody>
      </p:sp>
      <p:sp>
        <p:nvSpPr>
          <p:cNvPr id="1041" name="Google Shape;1041;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Rundeck</a:t>
            </a:r>
            <a:endParaRPr/>
          </a:p>
          <a:p>
            <a:pPr indent="0" lvl="0" marL="0" rtl="0" algn="l">
              <a:spcBef>
                <a:spcPts val="1600"/>
              </a:spcBef>
              <a:spcAft>
                <a:spcPts val="0"/>
              </a:spcAft>
              <a:buNone/>
            </a:pPr>
            <a:r>
              <a:rPr lang="en"/>
              <a:t>Urbancode</a:t>
            </a:r>
            <a:endParaRPr/>
          </a:p>
          <a:p>
            <a:pPr indent="0" lvl="0" marL="0" rtl="0" algn="l">
              <a:spcBef>
                <a:spcPts val="1600"/>
              </a:spcBef>
              <a:spcAft>
                <a:spcPts val="0"/>
              </a:spcAft>
              <a:buNone/>
            </a:pPr>
            <a:r>
              <a:rPr lang="en"/>
              <a:t>ThoughtWorks</a:t>
            </a:r>
            <a:endParaRPr/>
          </a:p>
          <a:p>
            <a:pPr indent="0" lvl="0" marL="0" rtl="0" algn="l">
              <a:spcBef>
                <a:spcPts val="1600"/>
              </a:spcBef>
              <a:spcAft>
                <a:spcPts val="1600"/>
              </a:spcAft>
              <a:buNone/>
            </a:pPr>
            <a:r>
              <a:rPr lang="en"/>
              <a:t>Deployinator</a:t>
            </a:r>
            <a:endParaRPr/>
          </a:p>
        </p:txBody>
      </p:sp>
      <p:pic>
        <p:nvPicPr>
          <p:cNvPr id="1042" name="Google Shape;1042;p161"/>
          <p:cNvPicPr preferRelativeResize="0"/>
          <p:nvPr/>
        </p:nvPicPr>
        <p:blipFill>
          <a:blip r:embed="rId3">
            <a:alphaModFix/>
          </a:blip>
          <a:stretch>
            <a:fillRect/>
          </a:stretch>
        </p:blipFill>
        <p:spPr>
          <a:xfrm>
            <a:off x="1756959" y="3770025"/>
            <a:ext cx="5630074" cy="871625"/>
          </a:xfrm>
          <a:prstGeom prst="rect">
            <a:avLst/>
          </a:prstGeom>
          <a:noFill/>
          <a:ln>
            <a:noFill/>
          </a:ln>
        </p:spPr>
      </p:pic>
      <p:pic>
        <p:nvPicPr>
          <p:cNvPr id="1043" name="Google Shape;1043;p161"/>
          <p:cNvPicPr preferRelativeResize="0"/>
          <p:nvPr/>
        </p:nvPicPr>
        <p:blipFill>
          <a:blip r:embed="rId4">
            <a:alphaModFix/>
          </a:blip>
          <a:stretch>
            <a:fillRect/>
          </a:stretch>
        </p:blipFill>
        <p:spPr>
          <a:xfrm>
            <a:off x="5427950" y="635950"/>
            <a:ext cx="2505650" cy="2505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CAMS: Automation</a:t>
            </a:r>
            <a:endParaRPr/>
          </a:p>
        </p:txBody>
      </p:sp>
      <p:sp>
        <p:nvSpPr>
          <p:cNvPr id="154" name="Google Shape;15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a:t>
            </a:r>
            <a:r>
              <a:rPr b="1" lang="en"/>
              <a:t> 'Automation'</a:t>
            </a:r>
            <a:r>
              <a:rPr lang="en"/>
              <a:t>. The first thing that people usually think about when they think of DevOps is Automation. In the early days of DevOps, some people coined the term to anybody who was using Chef or Puppet or CFEngine. But part of the point of CAMS is to bring back balance into how we think about it. </a:t>
            </a:r>
            <a:endParaRPr/>
          </a:p>
          <a:p>
            <a:pPr indent="0" lvl="0" marL="0" rtl="0" algn="l">
              <a:spcBef>
                <a:spcPts val="1600"/>
              </a:spcBef>
              <a:spcAft>
                <a:spcPts val="1600"/>
              </a:spcAft>
              <a:buNone/>
            </a:pPr>
            <a:r>
              <a:t/>
            </a:r>
            <a:endParaRPr/>
          </a:p>
        </p:txBody>
      </p:sp>
      <p:pic>
        <p:nvPicPr>
          <p:cNvPr id="155" name="Google Shape;155;p27"/>
          <p:cNvPicPr preferRelativeResize="0"/>
          <p:nvPr/>
        </p:nvPicPr>
        <p:blipFill rotWithShape="1">
          <a:blip r:embed="rId3">
            <a:alphaModFix/>
          </a:blip>
          <a:srcRect b="0" l="0" r="8742" t="0"/>
          <a:stretch/>
        </p:blipFill>
        <p:spPr>
          <a:xfrm>
            <a:off x="3501349" y="2571750"/>
            <a:ext cx="2141300" cy="22249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Google Shape;1048;p162"/>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CI Lab</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DevOps Lab</a:t>
            </a:r>
            <a:endParaRPr/>
          </a:p>
        </p:txBody>
      </p:sp>
      <p:sp>
        <p:nvSpPr>
          <p:cNvPr id="1054" name="Google Shape;1054;p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https://docs.google.com/presentation/d/1s4cOEjphEI91dM8zmPwy_scM6UpRhzmYFkjnjUawEpw/edit?usp=sharing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CAMS: Automation</a:t>
            </a:r>
            <a:endParaRPr/>
          </a:p>
        </p:txBody>
      </p:sp>
      <p:sp>
        <p:nvSpPr>
          <p:cNvPr id="161" name="Google Shape;16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8"/>
          <p:cNvPicPr preferRelativeResize="0"/>
          <p:nvPr/>
        </p:nvPicPr>
        <p:blipFill>
          <a:blip r:embed="rId3">
            <a:alphaModFix/>
          </a:blip>
          <a:stretch>
            <a:fillRect/>
          </a:stretch>
        </p:blipFill>
        <p:spPr>
          <a:xfrm>
            <a:off x="794975" y="1313150"/>
            <a:ext cx="7554050" cy="309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CAMS: Automation</a:t>
            </a:r>
            <a:endParaRPr/>
          </a:p>
        </p:txBody>
      </p:sp>
      <p:sp>
        <p:nvSpPr>
          <p:cNvPr id="168" name="Google Shape;16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is not just about automated tooling.</a:t>
            </a:r>
            <a:r>
              <a:rPr b="1" lang="en"/>
              <a:t> People and process, they've got to come first.</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pic>
        <p:nvPicPr>
          <p:cNvPr id="169" name="Google Shape;169;p29"/>
          <p:cNvPicPr preferRelativeResize="0"/>
          <p:nvPr/>
        </p:nvPicPr>
        <p:blipFill>
          <a:blip r:embed="rId3">
            <a:alphaModFix/>
          </a:blip>
          <a:stretch>
            <a:fillRect/>
          </a:stretch>
        </p:blipFill>
        <p:spPr>
          <a:xfrm>
            <a:off x="1836300" y="1910825"/>
            <a:ext cx="5471401" cy="2786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CAMS: Automation</a:t>
            </a:r>
            <a:endParaRPr/>
          </a:p>
        </p:txBody>
      </p:sp>
      <p:sp>
        <p:nvSpPr>
          <p:cNvPr id="175" name="Google Shape;17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Damon Edwards expressed this as </a:t>
            </a:r>
            <a:r>
              <a:rPr b="1" lang="en"/>
              <a:t>"people over process over tools". </a:t>
            </a:r>
            <a:endParaRPr b="1"/>
          </a:p>
          <a:p>
            <a:pPr indent="0" lvl="0" marL="0" rtl="0" algn="l">
              <a:spcBef>
                <a:spcPts val="1600"/>
              </a:spcBef>
              <a:spcAft>
                <a:spcPts val="0"/>
              </a:spcAft>
              <a:buNone/>
            </a:pPr>
            <a:r>
              <a:rPr lang="en"/>
              <a:t>All of that said, Automation is a critical part of our DevOps journey. Once you begin to understand your culture, you can create a fabric of automation that allows you to control your systems and your applications. </a:t>
            </a:r>
            <a:endParaRPr/>
          </a:p>
          <a:p>
            <a:pPr indent="0" lvl="0" marL="0" rtl="0" algn="l">
              <a:spcBef>
                <a:spcPts val="1600"/>
              </a:spcBef>
              <a:spcAft>
                <a:spcPts val="1600"/>
              </a:spcAft>
              <a:buNone/>
            </a:pPr>
            <a:r>
              <a:rPr b="1" lang="en"/>
              <a:t>Automation is that accelerator that's going to get you all the other benefits of DevOps.</a:t>
            </a:r>
            <a:r>
              <a:rPr lang="en"/>
              <a:t> You really want to make sure you </a:t>
            </a:r>
            <a:r>
              <a:rPr lang="en" u="sng"/>
              <a:t>prioritize Automation as your primary approach</a:t>
            </a:r>
            <a:r>
              <a:rPr lang="en"/>
              <a:t> to the problem.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CAMS: Measurement</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M' in CAMS. That stands for 'Measurement'. One of the keys to a rational approach to our systems is the ability for us to measure them.</a:t>
            </a:r>
            <a:endParaRPr/>
          </a:p>
          <a:p>
            <a:pPr indent="0" lvl="0" marL="0" rtl="0" algn="l">
              <a:spcBef>
                <a:spcPts val="1600"/>
              </a:spcBef>
              <a:spcAft>
                <a:spcPts val="1600"/>
              </a:spcAft>
              <a:buNone/>
            </a:pPr>
            <a:r>
              <a:rPr lang="en"/>
              <a:t>Metrics, they tell you what's happening and whether the changes that we've made have improved anything. </a:t>
            </a:r>
            <a:endParaRPr/>
          </a:p>
        </p:txBody>
      </p:sp>
      <p:pic>
        <p:nvPicPr>
          <p:cNvPr id="182" name="Google Shape;182;p31"/>
          <p:cNvPicPr preferRelativeResize="0"/>
          <p:nvPr/>
        </p:nvPicPr>
        <p:blipFill>
          <a:blip r:embed="rId3">
            <a:alphaModFix/>
          </a:blip>
          <a:stretch>
            <a:fillRect/>
          </a:stretch>
        </p:blipFill>
        <p:spPr>
          <a:xfrm>
            <a:off x="3017075" y="2487750"/>
            <a:ext cx="5424524" cy="2428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DevOps </a:t>
            </a:r>
            <a:endParaRPr/>
          </a:p>
        </p:txBody>
      </p:sp>
      <p:sp>
        <p:nvSpPr>
          <p:cNvPr id="66" name="Google Shape;66;p1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a:t>
            </a:r>
            <a:endParaRPr/>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What’s DevOps</a:t>
            </a:r>
            <a:endParaRPr/>
          </a:p>
          <a:p>
            <a:pPr indent="-342900" lvl="0" marL="457200" rtl="0" algn="l">
              <a:spcBef>
                <a:spcPts val="0"/>
              </a:spcBef>
              <a:spcAft>
                <a:spcPts val="0"/>
              </a:spcAft>
              <a:buSzPts val="1800"/>
              <a:buChar char="●"/>
            </a:pPr>
            <a:r>
              <a:rPr lang="en"/>
              <a:t>DevOps Core Value: CAMS</a:t>
            </a:r>
            <a:endParaRPr/>
          </a:p>
          <a:p>
            <a:pPr indent="-342900" lvl="0" marL="457200" rtl="0" algn="l">
              <a:spcBef>
                <a:spcPts val="0"/>
              </a:spcBef>
              <a:spcAft>
                <a:spcPts val="0"/>
              </a:spcAft>
              <a:buSzPts val="1800"/>
              <a:buChar char="●"/>
            </a:pPr>
            <a:r>
              <a:rPr lang="en"/>
              <a:t>DevOps Principle: The Three ways</a:t>
            </a:r>
            <a:endParaRPr/>
          </a:p>
          <a:p>
            <a:pPr indent="-342900" lvl="0" marL="457200" rtl="0" algn="l">
              <a:spcBef>
                <a:spcPts val="0"/>
              </a:spcBef>
              <a:spcAft>
                <a:spcPts val="0"/>
              </a:spcAft>
              <a:buSzPts val="1800"/>
              <a:buChar char="●"/>
            </a:pPr>
            <a:r>
              <a:rPr lang="en"/>
              <a:t>DevOps playbook</a:t>
            </a:r>
            <a:endParaRPr/>
          </a:p>
          <a:p>
            <a:pPr indent="-342900" lvl="0" marL="457200" rtl="0" algn="l">
              <a:spcBef>
                <a:spcPts val="0"/>
              </a:spcBef>
              <a:spcAft>
                <a:spcPts val="0"/>
              </a:spcAft>
              <a:buSzPts val="1800"/>
              <a:buChar char="●"/>
            </a:pPr>
            <a:r>
              <a:rPr lang="en"/>
              <a:t>Ten Practices for DevOps Success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CAMS: Measurement</a:t>
            </a:r>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sometimes we choose the wrong metrics to watch. </a:t>
            </a:r>
            <a:endParaRPr/>
          </a:p>
          <a:p>
            <a:pPr indent="0" lvl="0" marL="0" rtl="0" algn="l">
              <a:spcBef>
                <a:spcPts val="1600"/>
              </a:spcBef>
              <a:spcAft>
                <a:spcPts val="0"/>
              </a:spcAft>
              <a:buNone/>
            </a:pPr>
            <a:r>
              <a:rPr lang="en"/>
              <a:t>Second, we fail to incentivize them properly. </a:t>
            </a:r>
            <a:r>
              <a:rPr lang="en"/>
              <a:t>Because of this, DevOps strongly advises you to measure key metrics across the organization. Look for things like MTTR, the mean time to recovery, or Cycle Time. Look for costs, revenue, even something like employee satisfaction. </a:t>
            </a:r>
            <a:endParaRPr/>
          </a:p>
          <a:p>
            <a:pPr indent="0" lvl="0" marL="0" rtl="0" algn="l">
              <a:spcBef>
                <a:spcPts val="1600"/>
              </a:spcBef>
              <a:spcAft>
                <a:spcPts val="1600"/>
              </a:spcAft>
              <a:buNone/>
            </a:pPr>
            <a:r>
              <a:t/>
            </a:r>
            <a:endParaRPr/>
          </a:p>
        </p:txBody>
      </p:sp>
      <p:pic>
        <p:nvPicPr>
          <p:cNvPr id="189" name="Google Shape;189;p32"/>
          <p:cNvPicPr preferRelativeResize="0"/>
          <p:nvPr/>
        </p:nvPicPr>
        <p:blipFill>
          <a:blip r:embed="rId3">
            <a:alphaModFix/>
          </a:blip>
          <a:stretch>
            <a:fillRect/>
          </a:stretch>
        </p:blipFill>
        <p:spPr>
          <a:xfrm>
            <a:off x="1601075" y="3098600"/>
            <a:ext cx="5941850" cy="1870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CAMS: Sharing</a:t>
            </a:r>
            <a:endParaRPr/>
          </a:p>
        </p:txBody>
      </p:sp>
      <p:sp>
        <p:nvSpPr>
          <p:cNvPr id="195" name="Google Shape;19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Sharing ideas and problems is the heart of collaboration. And it's also really at the heart of DevOps.</a:t>
            </a:r>
            <a:r>
              <a:rPr lang="en"/>
              <a:t> In DevOps, expect to see a high premium placed on openness and transparency. This drives Kaizen, which is a Japanese word that means 'discrete continuous improvement'. </a:t>
            </a:r>
            <a:endParaRPr/>
          </a:p>
        </p:txBody>
      </p:sp>
      <p:pic>
        <p:nvPicPr>
          <p:cNvPr id="196" name="Google Shape;196;p33"/>
          <p:cNvPicPr preferRelativeResize="0"/>
          <p:nvPr/>
        </p:nvPicPr>
        <p:blipFill>
          <a:blip r:embed="rId3">
            <a:alphaModFix/>
          </a:blip>
          <a:stretch>
            <a:fillRect/>
          </a:stretch>
        </p:blipFill>
        <p:spPr>
          <a:xfrm>
            <a:off x="1327323" y="2740575"/>
            <a:ext cx="6489351" cy="198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CAMS</a:t>
            </a:r>
            <a:endParaRPr/>
          </a:p>
        </p:txBody>
      </p:sp>
      <p:sp>
        <p:nvSpPr>
          <p:cNvPr id="202" name="Google Shape;20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CAMS that's 'Culture, Automation, Measurement, and Sharing'. </a:t>
            </a:r>
            <a:r>
              <a:rPr b="1" lang="en"/>
              <a:t>They're the four fundamental and mutually reinforcing values to bring to a DevOps implementation.</a:t>
            </a:r>
            <a:r>
              <a:rPr lang="en"/>
              <a:t> They're the "why" behind many of the more-specific techniques.</a:t>
            </a:r>
            <a:endParaRPr/>
          </a:p>
        </p:txBody>
      </p:sp>
      <p:pic>
        <p:nvPicPr>
          <p:cNvPr id="203" name="Google Shape;203;p34"/>
          <p:cNvPicPr preferRelativeResize="0"/>
          <p:nvPr/>
        </p:nvPicPr>
        <p:blipFill>
          <a:blip r:embed="rId3">
            <a:alphaModFix/>
          </a:blip>
          <a:stretch>
            <a:fillRect/>
          </a:stretch>
        </p:blipFill>
        <p:spPr>
          <a:xfrm>
            <a:off x="2026425" y="2273050"/>
            <a:ext cx="5091149" cy="2545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DevOps Principles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Principles - The three ways</a:t>
            </a:r>
            <a:endParaRPr/>
          </a:p>
        </p:txBody>
      </p:sp>
      <p:sp>
        <p:nvSpPr>
          <p:cNvPr id="214" name="Google Shape;21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5" name="Google Shape;215;p36"/>
          <p:cNvPicPr preferRelativeResize="0"/>
          <p:nvPr/>
        </p:nvPicPr>
        <p:blipFill>
          <a:blip r:embed="rId3">
            <a:alphaModFix/>
          </a:blip>
          <a:stretch>
            <a:fillRect/>
          </a:stretch>
        </p:blipFill>
        <p:spPr>
          <a:xfrm>
            <a:off x="468975" y="1586912"/>
            <a:ext cx="8206050" cy="2547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Principles - The three ways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1" name="Google Shape;22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respected set of principles is called The Three Ways. </a:t>
            </a:r>
            <a:endParaRPr/>
          </a:p>
          <a:p>
            <a:pPr indent="0" lvl="0" marL="0" rtl="0" algn="l">
              <a:spcBef>
                <a:spcPts val="1600"/>
              </a:spcBef>
              <a:spcAft>
                <a:spcPts val="0"/>
              </a:spcAft>
              <a:buNone/>
            </a:pPr>
            <a:r>
              <a:rPr lang="en"/>
              <a:t>This model was developed by Gene Kim, author of "Visible Ops" and "The Phoenix Project," and Mike Orzen, author of "Lean IT." </a:t>
            </a:r>
            <a:endParaRPr/>
          </a:p>
          <a:p>
            <a:pPr indent="0" lvl="0" marL="0" rtl="0" algn="l">
              <a:spcBef>
                <a:spcPts val="1600"/>
              </a:spcBef>
              <a:spcAft>
                <a:spcPts val="1600"/>
              </a:spcAft>
              <a:buNone/>
            </a:pPr>
            <a:r>
              <a:rPr b="1" lang="en"/>
              <a:t>The three ways they propose are systems thinking, amplifying feedback loops, and a culture of continuous experimentation and learning.</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3 ways: 1st</a:t>
            </a:r>
            <a:endParaRPr/>
          </a:p>
        </p:txBody>
      </p:sp>
      <p:sp>
        <p:nvSpPr>
          <p:cNvPr id="227" name="Google Shape;22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8" name="Google Shape;228;p38"/>
          <p:cNvPicPr preferRelativeResize="0"/>
          <p:nvPr/>
        </p:nvPicPr>
        <p:blipFill>
          <a:blip r:embed="rId3">
            <a:alphaModFix/>
          </a:blip>
          <a:stretch>
            <a:fillRect/>
          </a:stretch>
        </p:blipFill>
        <p:spPr>
          <a:xfrm>
            <a:off x="2008900" y="1271025"/>
            <a:ext cx="5126201" cy="3297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3 ways: 1st</a:t>
            </a:r>
            <a:endParaRPr/>
          </a:p>
        </p:txBody>
      </p:sp>
      <p:sp>
        <p:nvSpPr>
          <p:cNvPr id="234" name="Google Shape;23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ystems thinking, tells us that we should make sure to </a:t>
            </a:r>
            <a:r>
              <a:rPr b="1" lang="en"/>
              <a:t>focus on the overall outcome of the entire pipeline in our value chain.</a:t>
            </a:r>
            <a:r>
              <a:rPr lang="en"/>
              <a:t> </a:t>
            </a:r>
            <a:endParaRPr/>
          </a:p>
          <a:p>
            <a:pPr indent="0" lvl="0" marL="0" rtl="0" algn="l">
              <a:spcBef>
                <a:spcPts val="1600"/>
              </a:spcBef>
              <a:spcAft>
                <a:spcPts val="0"/>
              </a:spcAft>
              <a:buNone/>
            </a:pPr>
            <a:r>
              <a:rPr lang="en"/>
              <a:t>It's easy to make the mistake of optimizing one part of that chain at the expense of overall results. When you're trying to optimize performance in an application, for example, increasing performance or system resources in one area causes the bottleneck to move sometimes to an unexpected place. </a:t>
            </a:r>
            <a:endParaRPr/>
          </a:p>
          <a:p>
            <a:pPr indent="0" lvl="0" marL="0" rtl="0" algn="l">
              <a:spcBef>
                <a:spcPts val="1600"/>
              </a:spcBef>
              <a:spcAft>
                <a:spcPts val="0"/>
              </a:spcAft>
              <a:buNone/>
            </a:pPr>
            <a:r>
              <a:rPr b="1" lang="en">
                <a:solidFill>
                  <a:srgbClr val="FF0000"/>
                </a:solidFill>
              </a:rPr>
              <a:t>You have to understand the whole system to optimize it well.</a:t>
            </a:r>
            <a:endParaRPr b="1">
              <a:solidFill>
                <a:srgbClr val="FF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3 ways: 1st</a:t>
            </a:r>
            <a:endParaRPr/>
          </a:p>
        </p:txBody>
      </p:sp>
      <p:sp>
        <p:nvSpPr>
          <p:cNvPr id="240" name="Google Shape;24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If you write all the software in the world but you can't deliver it to a customer in a way that they can use it, you lose.</a:t>
            </a:r>
            <a:endParaRPr/>
          </a:p>
        </p:txBody>
      </p:sp>
      <p:pic>
        <p:nvPicPr>
          <p:cNvPr id="241" name="Google Shape;241;p40"/>
          <p:cNvPicPr preferRelativeResize="0"/>
          <p:nvPr/>
        </p:nvPicPr>
        <p:blipFill>
          <a:blip r:embed="rId3">
            <a:alphaModFix/>
          </a:blip>
          <a:stretch>
            <a:fillRect/>
          </a:stretch>
        </p:blipFill>
        <p:spPr>
          <a:xfrm>
            <a:off x="1247713" y="2112975"/>
            <a:ext cx="6648574" cy="2628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3 ways: 2nd</a:t>
            </a:r>
            <a:endParaRPr/>
          </a:p>
        </p:txBody>
      </p:sp>
      <p:sp>
        <p:nvSpPr>
          <p:cNvPr id="247" name="Google Shape;24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41"/>
          <p:cNvPicPr preferRelativeResize="0"/>
          <p:nvPr/>
        </p:nvPicPr>
        <p:blipFill>
          <a:blip r:embed="rId3">
            <a:alphaModFix/>
          </a:blip>
          <a:stretch>
            <a:fillRect/>
          </a:stretch>
        </p:blipFill>
        <p:spPr>
          <a:xfrm>
            <a:off x="2206809" y="1277600"/>
            <a:ext cx="4730375" cy="3610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DevOps is the practice of </a:t>
            </a:r>
            <a:r>
              <a:rPr b="1" lang="en"/>
              <a:t>operations and development </a:t>
            </a:r>
            <a:r>
              <a:rPr lang="en"/>
              <a:t>engineers participating</a:t>
            </a:r>
            <a:r>
              <a:rPr lang="en"/>
              <a:t> together through the entire service lifecycle, from the design and development process all the way to production support.</a:t>
            </a:r>
            <a:endParaRPr/>
          </a:p>
        </p:txBody>
      </p:sp>
      <p:pic>
        <p:nvPicPr>
          <p:cNvPr id="74" name="Google Shape;74;p15"/>
          <p:cNvPicPr preferRelativeResize="0"/>
          <p:nvPr/>
        </p:nvPicPr>
        <p:blipFill>
          <a:blip r:embed="rId3">
            <a:alphaModFix/>
          </a:blip>
          <a:stretch>
            <a:fillRect/>
          </a:stretch>
        </p:blipFill>
        <p:spPr>
          <a:xfrm>
            <a:off x="1967525" y="2178499"/>
            <a:ext cx="5208949" cy="2680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3 ways: 2nd</a:t>
            </a:r>
            <a:endParaRPr/>
          </a:p>
        </p:txBody>
      </p:sp>
      <p:sp>
        <p:nvSpPr>
          <p:cNvPr id="254" name="Google Shape;254;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second way, </a:t>
            </a:r>
            <a:r>
              <a:rPr b="1" lang="en"/>
              <a:t>amplifying feedback loops, is all about creating, shortening, and amplifying feedback loops between the parts of the organization </a:t>
            </a:r>
            <a:r>
              <a:rPr lang="en"/>
              <a:t>that are in the flow of that value chain. A feedback loop is simply a process that takes its own output into consideration when deciding what to do next.</a:t>
            </a:r>
            <a:endParaRPr/>
          </a:p>
        </p:txBody>
      </p:sp>
      <p:pic>
        <p:nvPicPr>
          <p:cNvPr id="255" name="Google Shape;255;p42"/>
          <p:cNvPicPr preferRelativeResize="0"/>
          <p:nvPr/>
        </p:nvPicPr>
        <p:blipFill>
          <a:blip r:embed="rId3">
            <a:alphaModFix/>
          </a:blip>
          <a:stretch>
            <a:fillRect/>
          </a:stretch>
        </p:blipFill>
        <p:spPr>
          <a:xfrm>
            <a:off x="2176963" y="2785425"/>
            <a:ext cx="4790076" cy="2017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43"/>
          <p:cNvPicPr preferRelativeResize="0"/>
          <p:nvPr/>
        </p:nvPicPr>
        <p:blipFill>
          <a:blip r:embed="rId3">
            <a:alphaModFix/>
          </a:blip>
          <a:stretch>
            <a:fillRect/>
          </a:stretch>
        </p:blipFill>
        <p:spPr>
          <a:xfrm>
            <a:off x="1389488" y="1351499"/>
            <a:ext cx="6365026" cy="3018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9" name="Google Shape;269;p44"/>
          <p:cNvPicPr preferRelativeResize="0"/>
          <p:nvPr/>
        </p:nvPicPr>
        <p:blipFill>
          <a:blip r:embed="rId3">
            <a:alphaModFix/>
          </a:blip>
          <a:stretch>
            <a:fillRect/>
          </a:stretch>
        </p:blipFill>
        <p:spPr>
          <a:xfrm>
            <a:off x="1779800" y="500613"/>
            <a:ext cx="5584401" cy="4142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6" name="Google Shape;276;p45"/>
          <p:cNvPicPr preferRelativeResize="0"/>
          <p:nvPr/>
        </p:nvPicPr>
        <p:blipFill>
          <a:blip r:embed="rId3">
            <a:alphaModFix/>
          </a:blip>
          <a:stretch>
            <a:fillRect/>
          </a:stretch>
        </p:blipFill>
        <p:spPr>
          <a:xfrm>
            <a:off x="1526324" y="389363"/>
            <a:ext cx="6091350" cy="4364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3" name="Google Shape;283;p46"/>
          <p:cNvPicPr preferRelativeResize="0"/>
          <p:nvPr/>
        </p:nvPicPr>
        <p:blipFill>
          <a:blip r:embed="rId3">
            <a:alphaModFix/>
          </a:blip>
          <a:stretch>
            <a:fillRect/>
          </a:stretch>
        </p:blipFill>
        <p:spPr>
          <a:xfrm>
            <a:off x="2176776" y="516675"/>
            <a:ext cx="4790450" cy="4110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0" name="Google Shape;290;p47"/>
          <p:cNvPicPr preferRelativeResize="0"/>
          <p:nvPr/>
        </p:nvPicPr>
        <p:blipFill>
          <a:blip r:embed="rId3">
            <a:alphaModFix/>
          </a:blip>
          <a:stretch>
            <a:fillRect/>
          </a:stretch>
        </p:blipFill>
        <p:spPr>
          <a:xfrm>
            <a:off x="865638" y="518573"/>
            <a:ext cx="7412734" cy="4106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7" name="Google Shape;297;p48"/>
          <p:cNvPicPr preferRelativeResize="0"/>
          <p:nvPr/>
        </p:nvPicPr>
        <p:blipFill>
          <a:blip r:embed="rId3">
            <a:alphaModFix/>
          </a:blip>
          <a:stretch>
            <a:fillRect/>
          </a:stretch>
        </p:blipFill>
        <p:spPr>
          <a:xfrm>
            <a:off x="1765999" y="707712"/>
            <a:ext cx="5612026" cy="3728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3 ways: 3rd</a:t>
            </a:r>
            <a:endParaRPr/>
          </a:p>
        </p:txBody>
      </p:sp>
      <p:sp>
        <p:nvSpPr>
          <p:cNvPr id="303" name="Google Shape;303;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4" name="Google Shape;304;p49"/>
          <p:cNvPicPr preferRelativeResize="0"/>
          <p:nvPr/>
        </p:nvPicPr>
        <p:blipFill>
          <a:blip r:embed="rId3">
            <a:alphaModFix/>
          </a:blip>
          <a:stretch>
            <a:fillRect/>
          </a:stretch>
        </p:blipFill>
        <p:spPr>
          <a:xfrm>
            <a:off x="1893689" y="1152475"/>
            <a:ext cx="5356626" cy="3750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3 ways: 3rd</a:t>
            </a:r>
            <a:endParaRPr/>
          </a:p>
        </p:txBody>
      </p:sp>
      <p:sp>
        <p:nvSpPr>
          <p:cNvPr id="310" name="Google Shape;310;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way reminds us to create a work culture that allows for both continuous experimentation and learning. </a:t>
            </a:r>
            <a:endParaRPr/>
          </a:p>
          <a:p>
            <a:pPr indent="0" lvl="0" marL="0" rtl="0" algn="l">
              <a:spcBef>
                <a:spcPts val="1600"/>
              </a:spcBef>
              <a:spcAft>
                <a:spcPts val="1600"/>
              </a:spcAft>
              <a:buNone/>
            </a:pPr>
            <a:r>
              <a:rPr b="1" lang="en"/>
              <a:t>You and your team should be open to learning new things and the best route to that is actively trying them out to see what works, </a:t>
            </a:r>
            <a:r>
              <a:rPr lang="en"/>
              <a:t>and what doesn't work, instead of falling into analysis paralysis.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3 ways: 3rd</a:t>
            </a:r>
            <a:endParaRPr/>
          </a:p>
        </p:txBody>
      </p:sp>
      <p:sp>
        <p:nvSpPr>
          <p:cNvPr id="316" name="Google Shape;316;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Encourage sharing and trying new ideas. </a:t>
            </a:r>
            <a:endParaRPr b="1"/>
          </a:p>
          <a:p>
            <a:pPr indent="0" lvl="0" marL="0" rtl="0" algn="l">
              <a:spcBef>
                <a:spcPts val="1600"/>
              </a:spcBef>
              <a:spcAft>
                <a:spcPts val="0"/>
              </a:spcAft>
              <a:buNone/>
            </a:pPr>
            <a:r>
              <a:rPr lang="en"/>
              <a:t>Engineers are problem-finders and problem-solvers by nature, and that can often turn into negativity about new technologies or avoiding attempts to try new things, from "Not Invented Here" Syndrome, to deliberate attempts at niche protection. Acknowledge and overcome these temptations on your path to excellence. </a:t>
            </a:r>
            <a:endParaRPr/>
          </a:p>
          <a:p>
            <a:pPr indent="0" lvl="0" marL="0" rtl="0" algn="l">
              <a:spcBef>
                <a:spcPts val="1600"/>
              </a:spcBef>
              <a:spcAft>
                <a:spcPts val="0"/>
              </a:spcAft>
              <a:buNone/>
            </a:pPr>
            <a:r>
              <a:rPr b="1" lang="en"/>
              <a:t>No technology,</a:t>
            </a:r>
            <a:r>
              <a:rPr lang="en"/>
              <a:t> not even new wiz-bang technologies like Docker or Amazon Web Services, </a:t>
            </a:r>
            <a:r>
              <a:rPr b="1" lang="en"/>
              <a:t>is a silver bullet that solves all of your problems.</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 name="Google Shape;81;p16"/>
          <p:cNvPicPr preferRelativeResize="0"/>
          <p:nvPr/>
        </p:nvPicPr>
        <p:blipFill>
          <a:blip r:embed="rId3">
            <a:alphaModFix/>
          </a:blip>
          <a:stretch>
            <a:fillRect/>
          </a:stretch>
        </p:blipFill>
        <p:spPr>
          <a:xfrm>
            <a:off x="1830115" y="1192650"/>
            <a:ext cx="5483774" cy="3336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3 ways: 3rd</a:t>
            </a:r>
            <a:endParaRPr/>
          </a:p>
        </p:txBody>
      </p:sp>
      <p:sp>
        <p:nvSpPr>
          <p:cNvPr id="322" name="Google Shape;322;p52"/>
          <p:cNvSpPr txBox="1"/>
          <p:nvPr>
            <p:ph idx="1" type="body"/>
          </p:nvPr>
        </p:nvSpPr>
        <p:spPr>
          <a:xfrm>
            <a:off x="2523525" y="1619775"/>
            <a:ext cx="48318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400"/>
              <a:t>USE</a:t>
            </a:r>
            <a:endParaRPr sz="2400"/>
          </a:p>
          <a:p>
            <a:pPr indent="-381000" lvl="0" marL="457200" rtl="0" algn="l">
              <a:spcBef>
                <a:spcPts val="1600"/>
              </a:spcBef>
              <a:spcAft>
                <a:spcPts val="0"/>
              </a:spcAft>
              <a:buSzPts val="2400"/>
              <a:buChar char="●"/>
            </a:pPr>
            <a:r>
              <a:rPr lang="en" sz="2400"/>
              <a:t>To create team processes</a:t>
            </a:r>
            <a:endParaRPr sz="2400"/>
          </a:p>
          <a:p>
            <a:pPr indent="-381000" lvl="0" marL="457200" rtl="0" algn="l">
              <a:spcBef>
                <a:spcPts val="0"/>
              </a:spcBef>
              <a:spcAft>
                <a:spcPts val="0"/>
              </a:spcAft>
              <a:buSzPts val="2400"/>
              <a:buChar char="●"/>
            </a:pPr>
            <a:r>
              <a:rPr lang="en" sz="2400"/>
              <a:t>To create team standards</a:t>
            </a:r>
            <a:endParaRPr sz="2400"/>
          </a:p>
          <a:p>
            <a:pPr indent="-381000" lvl="0" marL="457200" rtl="0" algn="l">
              <a:spcBef>
                <a:spcPts val="0"/>
              </a:spcBef>
              <a:spcAft>
                <a:spcPts val="0"/>
              </a:spcAft>
              <a:buSzPts val="2400"/>
              <a:buChar char="●"/>
            </a:pPr>
            <a:r>
              <a:rPr lang="en" sz="2400"/>
              <a:t>As part of management style</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DevOps Playbooks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Playbooks</a:t>
            </a:r>
            <a:endParaRPr/>
          </a:p>
        </p:txBody>
      </p:sp>
      <p:sp>
        <p:nvSpPr>
          <p:cNvPr id="333" name="Google Shape;333;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Agile, there are defined methodologies like SCRUM and Extreme Programming that provide a playbook for implementing Agile in an organization. </a:t>
            </a:r>
            <a:endParaRPr/>
          </a:p>
          <a:p>
            <a:pPr indent="0" lvl="0" marL="0" rtl="0" algn="l">
              <a:spcBef>
                <a:spcPts val="1600"/>
              </a:spcBef>
              <a:spcAft>
                <a:spcPts val="0"/>
              </a:spcAft>
              <a:buNone/>
            </a:pPr>
            <a:r>
              <a:rPr lang="en"/>
              <a:t>In DevOps, there aren't as many that are well established, but some common methodologies have emerged. </a:t>
            </a:r>
            <a:endParaRPr/>
          </a:p>
          <a:p>
            <a:pPr indent="0" lvl="0" marL="0" rtl="0" algn="l">
              <a:spcBef>
                <a:spcPts val="1600"/>
              </a:spcBef>
              <a:spcAft>
                <a:spcPts val="1600"/>
              </a:spcAft>
              <a:buNone/>
            </a:pPr>
            <a:r>
              <a:rPr lang="en"/>
              <a:t>we're covering the </a:t>
            </a:r>
            <a:r>
              <a:rPr b="1" lang="en">
                <a:solidFill>
                  <a:srgbClr val="FF0000"/>
                </a:solidFill>
              </a:rPr>
              <a:t>five most prevalent DevOps methodologies.</a:t>
            </a:r>
            <a:endParaRPr b="1">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Playbooks: People over Process</a:t>
            </a:r>
            <a:endParaRPr/>
          </a:p>
        </p:txBody>
      </p:sp>
      <p:sp>
        <p:nvSpPr>
          <p:cNvPr id="339" name="Google Shape;339;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55"/>
          <p:cNvPicPr preferRelativeResize="0"/>
          <p:nvPr/>
        </p:nvPicPr>
        <p:blipFill>
          <a:blip r:embed="rId3">
            <a:alphaModFix/>
          </a:blip>
          <a:stretch>
            <a:fillRect/>
          </a:stretch>
        </p:blipFill>
        <p:spPr>
          <a:xfrm>
            <a:off x="1934252" y="1152475"/>
            <a:ext cx="5275510" cy="341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Playbooks: People over Process</a:t>
            </a:r>
            <a:endParaRPr/>
          </a:p>
        </p:txBody>
      </p:sp>
      <p:sp>
        <p:nvSpPr>
          <p:cNvPr id="346" name="Google Shape;346;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P</a:t>
            </a:r>
            <a:r>
              <a:rPr b="1" lang="en">
                <a:solidFill>
                  <a:srgbClr val="FF0000"/>
                </a:solidFill>
              </a:rPr>
              <a:t>eople over process over tools</a:t>
            </a:r>
            <a:r>
              <a:rPr lang="en">
                <a:solidFill>
                  <a:srgbClr val="FF0000"/>
                </a:solidFill>
              </a:rPr>
              <a:t> </a:t>
            </a:r>
            <a:endParaRPr/>
          </a:p>
          <a:p>
            <a:pPr indent="0" lvl="0" marL="0" rtl="0" algn="l">
              <a:spcBef>
                <a:spcPts val="1600"/>
              </a:spcBef>
              <a:spcAft>
                <a:spcPts val="0"/>
              </a:spcAft>
              <a:buNone/>
            </a:pPr>
            <a:r>
              <a:rPr b="1" lang="en"/>
              <a:t>Identifying</a:t>
            </a:r>
            <a:r>
              <a:rPr lang="en"/>
              <a:t> who's responsible for a job function first.</a:t>
            </a:r>
            <a:endParaRPr/>
          </a:p>
          <a:p>
            <a:pPr indent="0" lvl="0" marL="0" rtl="0" algn="l">
              <a:spcBef>
                <a:spcPts val="1600"/>
              </a:spcBef>
              <a:spcAft>
                <a:spcPts val="0"/>
              </a:spcAft>
              <a:buNone/>
            </a:pPr>
            <a:r>
              <a:rPr lang="en"/>
              <a:t>Then </a:t>
            </a:r>
            <a:r>
              <a:rPr b="1" lang="en"/>
              <a:t>defining</a:t>
            </a:r>
            <a:r>
              <a:rPr lang="en"/>
              <a:t> the process that needs to happen around them. </a:t>
            </a:r>
            <a:endParaRPr/>
          </a:p>
          <a:p>
            <a:pPr indent="0" lvl="0" marL="0" rtl="0" algn="l">
              <a:spcBef>
                <a:spcPts val="1600"/>
              </a:spcBef>
              <a:spcAft>
                <a:spcPts val="1600"/>
              </a:spcAft>
              <a:buNone/>
            </a:pPr>
            <a:r>
              <a:rPr lang="en"/>
              <a:t>And then </a:t>
            </a:r>
            <a:r>
              <a:rPr b="1" lang="en"/>
              <a:t>selecting and implementing </a:t>
            </a:r>
            <a:r>
              <a:rPr lang="en"/>
              <a:t>the tool to perform that process.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Playbooks: Continuous Delivery</a:t>
            </a:r>
            <a:endParaRPr/>
          </a:p>
        </p:txBody>
      </p:sp>
      <p:sp>
        <p:nvSpPr>
          <p:cNvPr id="352" name="Google Shape;352;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3" name="Google Shape;353;p57"/>
          <p:cNvPicPr preferRelativeResize="0"/>
          <p:nvPr/>
        </p:nvPicPr>
        <p:blipFill>
          <a:blip r:embed="rId3">
            <a:alphaModFix/>
          </a:blip>
          <a:stretch>
            <a:fillRect/>
          </a:stretch>
        </p:blipFill>
        <p:spPr>
          <a:xfrm>
            <a:off x="0" y="1381311"/>
            <a:ext cx="9144001" cy="295872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Playbooks: Continuous Delivery</a:t>
            </a:r>
            <a:endParaRPr/>
          </a:p>
        </p:txBody>
      </p:sp>
      <p:sp>
        <p:nvSpPr>
          <p:cNvPr id="359" name="Google Shape;35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such a common methodology that some people even wrongly equate it with DevOps. </a:t>
            </a:r>
            <a:endParaRPr/>
          </a:p>
          <a:p>
            <a:pPr indent="0" lvl="0" marL="0" rtl="0" algn="l">
              <a:spcBef>
                <a:spcPts val="1600"/>
              </a:spcBef>
              <a:spcAft>
                <a:spcPts val="0"/>
              </a:spcAft>
              <a:buNone/>
            </a:pPr>
            <a:r>
              <a:rPr lang="en"/>
              <a:t>In short, </a:t>
            </a:r>
            <a:r>
              <a:rPr b="1" lang="en">
                <a:solidFill>
                  <a:srgbClr val="FF0000"/>
                </a:solidFill>
              </a:rPr>
              <a:t>it's the practice of coding, testing, and releasing software frequently, in really small batches so that you can improve the overall quality and velocity.</a:t>
            </a:r>
            <a:endParaRPr b="1">
              <a:solidFill>
                <a:srgbClr val="FF0000"/>
              </a:solidFill>
            </a:endParaRPr>
          </a:p>
          <a:p>
            <a:pPr indent="0" lvl="0" marL="0" rtl="0" algn="l">
              <a:spcBef>
                <a:spcPts val="1600"/>
              </a:spcBef>
              <a:spcAft>
                <a:spcPts val="1600"/>
              </a:spcAft>
              <a:buNone/>
            </a:pPr>
            <a:r>
              <a:rPr lang="en"/>
              <a:t>It's been shown in studies that in CD environments, the team spends 22% less time on unplanned work and rework. Changes have a three times lower failure rate and the team recovers 24 times faster from failures. - And it works for all kinds of load workloads, even legacy environments.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Playbooks: Lean Management</a:t>
            </a:r>
            <a:endParaRPr/>
          </a:p>
        </p:txBody>
      </p:sp>
      <p:sp>
        <p:nvSpPr>
          <p:cNvPr id="365" name="Google Shape;365;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Work in small batches</a:t>
            </a:r>
            <a:endParaRPr sz="2400"/>
          </a:p>
          <a:p>
            <a:pPr indent="0" lvl="0" marL="0" rtl="0" algn="l">
              <a:spcBef>
                <a:spcPts val="1600"/>
              </a:spcBef>
              <a:spcAft>
                <a:spcPts val="0"/>
              </a:spcAft>
              <a:buNone/>
            </a:pPr>
            <a:r>
              <a:rPr lang="en" sz="2400"/>
              <a:t>Work in progress limits</a:t>
            </a:r>
            <a:endParaRPr sz="2400"/>
          </a:p>
          <a:p>
            <a:pPr indent="0" lvl="0" marL="0" rtl="0" algn="l">
              <a:spcBef>
                <a:spcPts val="1600"/>
              </a:spcBef>
              <a:spcAft>
                <a:spcPts val="0"/>
              </a:spcAft>
              <a:buNone/>
            </a:pPr>
            <a:r>
              <a:rPr lang="en" sz="2400"/>
              <a:t>Feedback loops</a:t>
            </a:r>
            <a:endParaRPr sz="2400"/>
          </a:p>
          <a:p>
            <a:pPr indent="0" lvl="0" marL="0" rtl="0" algn="l">
              <a:spcBef>
                <a:spcPts val="1600"/>
              </a:spcBef>
              <a:spcAft>
                <a:spcPts val="1600"/>
              </a:spcAft>
              <a:buNone/>
            </a:pPr>
            <a:r>
              <a:rPr lang="en" sz="2400"/>
              <a:t>Visualization</a:t>
            </a:r>
            <a:endParaRPr sz="2400"/>
          </a:p>
        </p:txBody>
      </p:sp>
      <p:pic>
        <p:nvPicPr>
          <p:cNvPr id="366" name="Google Shape;366;p59"/>
          <p:cNvPicPr preferRelativeResize="0"/>
          <p:nvPr/>
        </p:nvPicPr>
        <p:blipFill>
          <a:blip r:embed="rId3">
            <a:alphaModFix/>
          </a:blip>
          <a:stretch>
            <a:fillRect/>
          </a:stretch>
        </p:blipFill>
        <p:spPr>
          <a:xfrm>
            <a:off x="4572000" y="1289525"/>
            <a:ext cx="3252548" cy="31423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Playbooks: Change Control</a:t>
            </a:r>
            <a:endParaRPr/>
          </a:p>
        </p:txBody>
      </p:sp>
      <p:sp>
        <p:nvSpPr>
          <p:cNvPr id="372" name="Google Shape;372;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Eliminate fragile artifacts</a:t>
            </a:r>
            <a:endParaRPr sz="2400"/>
          </a:p>
          <a:p>
            <a:pPr indent="0" lvl="0" marL="0" rtl="0" algn="l">
              <a:spcBef>
                <a:spcPts val="1600"/>
              </a:spcBef>
              <a:spcAft>
                <a:spcPts val="0"/>
              </a:spcAft>
              <a:buNone/>
            </a:pPr>
            <a:r>
              <a:rPr lang="en" sz="2400"/>
              <a:t>Create a repeatable build process</a:t>
            </a:r>
            <a:endParaRPr sz="2400"/>
          </a:p>
          <a:p>
            <a:pPr indent="0" lvl="0" marL="0" rtl="0" algn="l">
              <a:spcBef>
                <a:spcPts val="1600"/>
              </a:spcBef>
              <a:spcAft>
                <a:spcPts val="0"/>
              </a:spcAft>
              <a:buNone/>
            </a:pPr>
            <a:r>
              <a:rPr lang="en" sz="2400"/>
              <a:t>Manage dependencies</a:t>
            </a:r>
            <a:endParaRPr sz="2400"/>
          </a:p>
          <a:p>
            <a:pPr indent="0" lvl="0" marL="0" rtl="0" algn="l">
              <a:spcBef>
                <a:spcPts val="1600"/>
              </a:spcBef>
              <a:spcAft>
                <a:spcPts val="1600"/>
              </a:spcAft>
              <a:buNone/>
            </a:pPr>
            <a:r>
              <a:rPr lang="en" sz="2400"/>
              <a:t>Create an environment of continuous improvement</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Playbooks: IAAS (Infrastructure as a Code)</a:t>
            </a:r>
            <a:endParaRPr/>
          </a:p>
        </p:txBody>
      </p:sp>
      <p:sp>
        <p:nvSpPr>
          <p:cNvPr id="378" name="Google Shape;378;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Systems treated like code</a:t>
            </a:r>
            <a:endParaRPr sz="2400"/>
          </a:p>
          <a:p>
            <a:pPr indent="0" lvl="0" marL="0" rtl="0" algn="l">
              <a:spcBef>
                <a:spcPts val="1600"/>
              </a:spcBef>
              <a:spcAft>
                <a:spcPts val="0"/>
              </a:spcAft>
              <a:buNone/>
            </a:pPr>
            <a:r>
              <a:rPr lang="en" sz="2400"/>
              <a:t>Checked into source control</a:t>
            </a:r>
            <a:endParaRPr sz="2400"/>
          </a:p>
          <a:p>
            <a:pPr indent="0" lvl="0" marL="0" rtl="0" algn="l">
              <a:spcBef>
                <a:spcPts val="1600"/>
              </a:spcBef>
              <a:spcAft>
                <a:spcPts val="0"/>
              </a:spcAft>
              <a:buNone/>
            </a:pPr>
            <a:r>
              <a:rPr lang="en" sz="2400"/>
              <a:t>Reviewed, build, and tested</a:t>
            </a:r>
            <a:endParaRPr sz="2400"/>
          </a:p>
          <a:p>
            <a:pPr indent="0" lvl="0" marL="0" rtl="0" algn="l">
              <a:spcBef>
                <a:spcPts val="1600"/>
              </a:spcBef>
              <a:spcAft>
                <a:spcPts val="1600"/>
              </a:spcAft>
              <a:buNone/>
            </a:pPr>
            <a:r>
              <a:rPr lang="en" sz="2400"/>
              <a:t>Managed programmatically</a:t>
            </a:r>
            <a:endParaRPr sz="2400"/>
          </a:p>
        </p:txBody>
      </p:sp>
      <p:pic>
        <p:nvPicPr>
          <p:cNvPr id="379" name="Google Shape;379;p61"/>
          <p:cNvPicPr preferRelativeResize="0"/>
          <p:nvPr/>
        </p:nvPicPr>
        <p:blipFill>
          <a:blip r:embed="rId3">
            <a:alphaModFix/>
          </a:blip>
          <a:stretch>
            <a:fillRect/>
          </a:stretch>
        </p:blipFill>
        <p:spPr>
          <a:xfrm>
            <a:off x="4236050" y="3165225"/>
            <a:ext cx="4413300" cy="166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 name="Google Shape;88;p17"/>
          <p:cNvPicPr preferRelativeResize="0"/>
          <p:nvPr/>
        </p:nvPicPr>
        <p:blipFill>
          <a:blip r:embed="rId3">
            <a:alphaModFix/>
          </a:blip>
          <a:stretch>
            <a:fillRect/>
          </a:stretch>
        </p:blipFill>
        <p:spPr>
          <a:xfrm>
            <a:off x="1662811" y="281150"/>
            <a:ext cx="5818375" cy="45812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Playbooks</a:t>
            </a:r>
            <a:endParaRPr/>
          </a:p>
        </p:txBody>
      </p:sp>
      <p:sp>
        <p:nvSpPr>
          <p:cNvPr id="385" name="Google Shape;385;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FF0000"/>
                </a:solidFill>
              </a:rPr>
              <a:t>Conclusion</a:t>
            </a:r>
            <a:endParaRPr/>
          </a:p>
        </p:txBody>
      </p:sp>
      <p:pic>
        <p:nvPicPr>
          <p:cNvPr id="386" name="Google Shape;386;p62"/>
          <p:cNvPicPr preferRelativeResize="0"/>
          <p:nvPr/>
        </p:nvPicPr>
        <p:blipFill>
          <a:blip r:embed="rId3">
            <a:alphaModFix/>
          </a:blip>
          <a:stretch>
            <a:fillRect/>
          </a:stretch>
        </p:blipFill>
        <p:spPr>
          <a:xfrm>
            <a:off x="1782700" y="1520850"/>
            <a:ext cx="6011665" cy="3416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Ten Practices for DevOps Success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#10 ICS</a:t>
            </a:r>
            <a:endParaRPr/>
          </a:p>
        </p:txBody>
      </p:sp>
      <p:sp>
        <p:nvSpPr>
          <p:cNvPr id="397" name="Google Shape;397;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I</a:t>
            </a:r>
            <a:r>
              <a:rPr b="1" lang="en">
                <a:solidFill>
                  <a:srgbClr val="FF0000"/>
                </a:solidFill>
              </a:rPr>
              <a:t>ncident command system. </a:t>
            </a:r>
            <a:endParaRPr b="1">
              <a:solidFill>
                <a:srgbClr val="FF0000"/>
              </a:solidFill>
            </a:endParaRPr>
          </a:p>
          <a:p>
            <a:pPr indent="0" lvl="0" marL="0" rtl="0" algn="l">
              <a:spcBef>
                <a:spcPts val="1600"/>
              </a:spcBef>
              <a:spcAft>
                <a:spcPts val="0"/>
              </a:spcAft>
              <a:buNone/>
            </a:pPr>
            <a:r>
              <a:rPr b="1" lang="en"/>
              <a:t>The Incident Command System (ICS)</a:t>
            </a:r>
            <a:r>
              <a:rPr lang="en"/>
              <a:t> is a standardized approach to the command, control, and coordination of emergency response providing a common hierarchy within which responders from multiple agencies can be effective.</a:t>
            </a:r>
            <a:endParaRPr/>
          </a:p>
          <a:p>
            <a:pPr indent="0" lvl="0" marL="0" rtl="0" algn="l">
              <a:spcBef>
                <a:spcPts val="16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#10 ICS</a:t>
            </a:r>
            <a:endParaRPr/>
          </a:p>
        </p:txBody>
      </p:sp>
      <p:sp>
        <p:nvSpPr>
          <p:cNvPr id="403" name="Google Shape;403;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4" name="Google Shape;404;p65"/>
          <p:cNvPicPr preferRelativeResize="0"/>
          <p:nvPr/>
        </p:nvPicPr>
        <p:blipFill>
          <a:blip r:embed="rId3">
            <a:alphaModFix/>
          </a:blip>
          <a:stretch>
            <a:fillRect/>
          </a:stretch>
        </p:blipFill>
        <p:spPr>
          <a:xfrm>
            <a:off x="2103650" y="1152463"/>
            <a:ext cx="4810949" cy="3546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#9 Developers On Call</a:t>
            </a:r>
            <a:endParaRPr/>
          </a:p>
        </p:txBody>
      </p:sp>
      <p:sp>
        <p:nvSpPr>
          <p:cNvPr id="410" name="Google Shape;410;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IT organizations have approached applications with the philosophy of, let's make something. And then someone else will be responsible for making sure it works. Needless to say, this hasn't worked out so well.  </a:t>
            </a:r>
            <a:endParaRPr/>
          </a:p>
          <a:p>
            <a:pPr indent="0" lvl="0" marL="0" rtl="0" algn="l">
              <a:spcBef>
                <a:spcPts val="1600"/>
              </a:spcBef>
              <a:spcAft>
                <a:spcPts val="1600"/>
              </a:spcAft>
              <a:buNone/>
            </a:pPr>
            <a:r>
              <a:rPr b="1" lang="en"/>
              <a:t>Teams have begin putting developers on call for the service they created. </a:t>
            </a:r>
            <a:br>
              <a:rPr b="1" lang="en"/>
            </a:br>
            <a:r>
              <a:rPr b="1" lang="en">
                <a:solidFill>
                  <a:srgbClr val="FF0000"/>
                </a:solidFill>
              </a:rPr>
              <a:t>This creates a very fast feedback loop.</a:t>
            </a:r>
            <a:r>
              <a:rPr b="1" lang="en"/>
              <a:t> Logging and deployment are rapidly improved and core application problems get resolved quickly,</a:t>
            </a:r>
            <a:r>
              <a:rPr lang="en"/>
              <a:t> instead of lingering for years while making some network operations center person re-start the servers as a work-around.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#8 Public Status Pages</a:t>
            </a:r>
            <a:endParaRPr/>
          </a:p>
        </p:txBody>
      </p:sp>
      <p:sp>
        <p:nvSpPr>
          <p:cNvPr id="416" name="Google Shape;416;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go down, they have problems. It's a fact of life. </a:t>
            </a:r>
            <a:endParaRPr/>
          </a:p>
          <a:p>
            <a:pPr indent="0" lvl="0" marL="0" rtl="0" algn="l">
              <a:spcBef>
                <a:spcPts val="1600"/>
              </a:spcBef>
              <a:spcAft>
                <a:spcPts val="1600"/>
              </a:spcAft>
              <a:buNone/>
            </a:pPr>
            <a:r>
              <a:rPr lang="en"/>
              <a:t>The only thing that's been shown to increase customer satisfaction and retain trust during these outages, is </a:t>
            </a:r>
            <a:r>
              <a:rPr b="1" lang="en"/>
              <a:t>communication.</a:t>
            </a:r>
            <a:endParaRPr b="1"/>
          </a:p>
        </p:txBody>
      </p:sp>
      <p:pic>
        <p:nvPicPr>
          <p:cNvPr id="417" name="Google Shape;417;p67"/>
          <p:cNvPicPr preferRelativeResize="0"/>
          <p:nvPr/>
        </p:nvPicPr>
        <p:blipFill>
          <a:blip r:embed="rId3">
            <a:alphaModFix/>
          </a:blip>
          <a:stretch>
            <a:fillRect/>
          </a:stretch>
        </p:blipFill>
        <p:spPr>
          <a:xfrm>
            <a:off x="2461512" y="2426175"/>
            <a:ext cx="4220976" cy="25575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#7 Blameless Postmortems</a:t>
            </a:r>
            <a:endParaRPr/>
          </a:p>
        </p:txBody>
      </p:sp>
      <p:sp>
        <p:nvSpPr>
          <p:cNvPr id="423" name="Google Shape;423;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Decades of research on industrial safety has disproven the idea, that there's a single root cause for an incident, or that we can use human error as an acceptable reason for a failure. - John Allspaw, CTO at Etsy</a:t>
            </a:r>
            <a:endParaRPr/>
          </a:p>
          <a:p>
            <a:pPr indent="0" lvl="0" marL="0" rtl="0" algn="l">
              <a:spcBef>
                <a:spcPts val="1600"/>
              </a:spcBef>
              <a:spcAft>
                <a:spcPts val="1600"/>
              </a:spcAft>
              <a:buNone/>
            </a:pPr>
            <a:br>
              <a:rPr lang="en"/>
            </a:br>
            <a:r>
              <a:rPr lang="en"/>
              <a:t>Blameless Postmortems and A Just Culture, an article, on </a:t>
            </a:r>
            <a:r>
              <a:rPr b="1" lang="en">
                <a:solidFill>
                  <a:srgbClr val="FF0000"/>
                </a:solidFill>
              </a:rPr>
              <a:t>how to examine these failures and learn from them while avoiding logical fallicies, </a:t>
            </a:r>
            <a:r>
              <a:rPr lang="en">
                <a:solidFill>
                  <a:srgbClr val="000000"/>
                </a:solidFill>
              </a:rPr>
              <a:t>or relying on scapegoating, to make ourselves feel better while making our real situation worse.</a:t>
            </a:r>
            <a:endParaRPr>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#6 </a:t>
            </a:r>
            <a:r>
              <a:rPr lang="en"/>
              <a:t>Embedded</a:t>
            </a:r>
            <a:r>
              <a:rPr lang="en"/>
              <a:t> Teams</a:t>
            </a:r>
            <a:endParaRPr/>
          </a:p>
        </p:txBody>
      </p:sp>
      <p:sp>
        <p:nvSpPr>
          <p:cNvPr id="429" name="Google Shape;429;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 team wants to ship new code and the Ops team wants to keep the service up. </a:t>
            </a:r>
            <a:endParaRPr/>
          </a:p>
          <a:p>
            <a:pPr indent="0" lvl="0" marL="0" rtl="0" algn="l">
              <a:spcBef>
                <a:spcPts val="1600"/>
              </a:spcBef>
              <a:spcAft>
                <a:spcPts val="0"/>
              </a:spcAft>
              <a:buNone/>
            </a:pPr>
            <a:r>
              <a:rPr lang="en"/>
              <a:t>Inside of that, there's an inherent conflict of interest.</a:t>
            </a:r>
            <a:endParaRPr/>
          </a:p>
          <a:p>
            <a:pPr indent="0" lvl="0" marL="0" rtl="0" algn="l">
              <a:spcBef>
                <a:spcPts val="1600"/>
              </a:spcBef>
              <a:spcAft>
                <a:spcPts val="1600"/>
              </a:spcAft>
              <a:buNone/>
            </a:pPr>
            <a:r>
              <a:rPr lang="en"/>
              <a:t>Some teams </a:t>
            </a:r>
            <a:r>
              <a:rPr b="1" lang="en">
                <a:solidFill>
                  <a:srgbClr val="FF0000"/>
                </a:solidFill>
              </a:rPr>
              <a:t>reorganize to embed an operations engineer on each development team and make the team responsible for all it's own work,</a:t>
            </a:r>
            <a:r>
              <a:rPr b="1" lang="en"/>
              <a:t> instead of throwing requests over the wall into some queue for those other people to do.</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#5 The cloud </a:t>
            </a:r>
            <a:endParaRPr/>
          </a:p>
        </p:txBody>
      </p:sp>
      <p:sp>
        <p:nvSpPr>
          <p:cNvPr id="435" name="Google Shape;435;p70"/>
          <p:cNvSpPr txBox="1"/>
          <p:nvPr>
            <p:ph idx="1" type="body"/>
          </p:nvPr>
        </p:nvSpPr>
        <p:spPr>
          <a:xfrm>
            <a:off x="311700" y="1152475"/>
            <a:ext cx="8520600" cy="37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solutions give you an </a:t>
            </a:r>
            <a:r>
              <a:rPr b="1" lang="en"/>
              <a:t>entirely API driven way to create and control infrastructure. - This allows you to treat your systems infrastructure exactly as if it were any other program component.</a:t>
            </a:r>
            <a:r>
              <a:rPr lang="en"/>
              <a:t> </a:t>
            </a:r>
            <a:endParaRPr/>
          </a:p>
          <a:p>
            <a:pPr indent="0" lvl="0" marL="0" rtl="0" algn="l">
              <a:spcBef>
                <a:spcPts val="1600"/>
              </a:spcBef>
              <a:spcAft>
                <a:spcPts val="0"/>
              </a:spcAft>
              <a:buNone/>
            </a:pPr>
            <a:r>
              <a:rPr lang="en"/>
              <a:t>The cloud approach to infrastructure can make your other devops changes move along at </a:t>
            </a:r>
            <a:r>
              <a:rPr b="1" lang="en"/>
              <a:t>high velocity.</a:t>
            </a:r>
            <a:endParaRPr b="1"/>
          </a:p>
          <a:p>
            <a:pPr indent="0" lvl="0" marL="0" rtl="0" algn="l">
              <a:spcBef>
                <a:spcPts val="1600"/>
              </a:spcBef>
              <a:spcAft>
                <a:spcPts val="1600"/>
              </a:spcAft>
              <a:buNone/>
            </a:pPr>
            <a:r>
              <a:t/>
            </a:r>
            <a:endParaRPr/>
          </a:p>
        </p:txBody>
      </p:sp>
      <p:pic>
        <p:nvPicPr>
          <p:cNvPr id="436" name="Google Shape;436;p70"/>
          <p:cNvPicPr preferRelativeResize="0"/>
          <p:nvPr/>
        </p:nvPicPr>
        <p:blipFill>
          <a:blip r:embed="rId3">
            <a:alphaModFix/>
          </a:blip>
          <a:stretch>
            <a:fillRect/>
          </a:stretch>
        </p:blipFill>
        <p:spPr>
          <a:xfrm>
            <a:off x="3695425" y="2873650"/>
            <a:ext cx="3995550" cy="1966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#4 Addon Cords</a:t>
            </a:r>
            <a:endParaRPr/>
          </a:p>
        </p:txBody>
      </p:sp>
      <p:sp>
        <p:nvSpPr>
          <p:cNvPr id="442" name="Google Shape;442;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Frequently in a devops environment you're releasing quickly. Ideally, </a:t>
            </a:r>
            <a:r>
              <a:rPr b="1" lang="en"/>
              <a:t>you have automated testing that catches most issues, but tests aren't perfect.</a:t>
            </a:r>
            <a:endParaRPr b="1"/>
          </a:p>
          <a:p>
            <a:pPr indent="0" lvl="0" marL="0" rtl="0" algn="l">
              <a:spcBef>
                <a:spcPts val="1600"/>
              </a:spcBef>
              <a:spcAft>
                <a:spcPts val="1600"/>
              </a:spcAft>
              <a:buNone/>
            </a:pPr>
            <a:r>
              <a:t/>
            </a:r>
            <a:endParaRPr/>
          </a:p>
        </p:txBody>
      </p:sp>
      <p:pic>
        <p:nvPicPr>
          <p:cNvPr id="443" name="Google Shape;443;p71"/>
          <p:cNvPicPr preferRelativeResize="0"/>
          <p:nvPr/>
        </p:nvPicPr>
        <p:blipFill>
          <a:blip r:embed="rId3">
            <a:alphaModFix/>
          </a:blip>
          <a:stretch>
            <a:fillRect/>
          </a:stretch>
        </p:blipFill>
        <p:spPr>
          <a:xfrm>
            <a:off x="1860750" y="2018125"/>
            <a:ext cx="5422500" cy="2833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Five levels of DevOps</a:t>
            </a:r>
            <a:endParaRPr/>
          </a:p>
        </p:txBody>
      </p:sp>
      <p:sp>
        <p:nvSpPr>
          <p:cNvPr id="94" name="Google Shape;94;p18"/>
          <p:cNvSpPr txBox="1"/>
          <p:nvPr>
            <p:ph idx="1" type="body"/>
          </p:nvPr>
        </p:nvSpPr>
        <p:spPr>
          <a:xfrm>
            <a:off x="3531275" y="1766850"/>
            <a:ext cx="2737800" cy="2226300"/>
          </a:xfrm>
          <a:prstGeom prst="rect">
            <a:avLst/>
          </a:prstGeom>
        </p:spPr>
        <p:txBody>
          <a:bodyPr anchorCtr="0" anchor="t" bIns="91425" lIns="91425" spcFirstLastPara="1" rIns="91425" wrap="square" tIns="91425">
            <a:noAutofit/>
          </a:bodyPr>
          <a:lstStyle/>
          <a:p>
            <a:pPr indent="-381000" lvl="0" marL="457200" rtl="0" algn="just">
              <a:spcBef>
                <a:spcPts val="0"/>
              </a:spcBef>
              <a:spcAft>
                <a:spcPts val="0"/>
              </a:spcAft>
              <a:buSzPts val="2400"/>
              <a:buAutoNum type="arabicPeriod"/>
            </a:pPr>
            <a:r>
              <a:rPr lang="en" sz="2400"/>
              <a:t>Values</a:t>
            </a:r>
            <a:endParaRPr sz="2400"/>
          </a:p>
          <a:p>
            <a:pPr indent="-381000" lvl="0" marL="457200" rtl="0" algn="just">
              <a:spcBef>
                <a:spcPts val="0"/>
              </a:spcBef>
              <a:spcAft>
                <a:spcPts val="0"/>
              </a:spcAft>
              <a:buSzPts val="2400"/>
              <a:buAutoNum type="arabicPeriod"/>
            </a:pPr>
            <a:r>
              <a:rPr lang="en" sz="2400"/>
              <a:t>Principles</a:t>
            </a:r>
            <a:endParaRPr sz="2400"/>
          </a:p>
          <a:p>
            <a:pPr indent="-381000" lvl="0" marL="457200" rtl="0" algn="just">
              <a:spcBef>
                <a:spcPts val="0"/>
              </a:spcBef>
              <a:spcAft>
                <a:spcPts val="0"/>
              </a:spcAft>
              <a:buSzPts val="2400"/>
              <a:buAutoNum type="arabicPeriod"/>
            </a:pPr>
            <a:r>
              <a:rPr lang="en" sz="2400"/>
              <a:t>Methods</a:t>
            </a:r>
            <a:endParaRPr sz="2400"/>
          </a:p>
          <a:p>
            <a:pPr indent="-381000" lvl="0" marL="457200" rtl="0" algn="just">
              <a:spcBef>
                <a:spcPts val="0"/>
              </a:spcBef>
              <a:spcAft>
                <a:spcPts val="0"/>
              </a:spcAft>
              <a:buSzPts val="2400"/>
              <a:buAutoNum type="arabicPeriod"/>
            </a:pPr>
            <a:r>
              <a:rPr lang="en" sz="2400"/>
              <a:t>Practices</a:t>
            </a:r>
            <a:endParaRPr sz="2400"/>
          </a:p>
          <a:p>
            <a:pPr indent="-381000" lvl="0" marL="457200" rtl="0" algn="just">
              <a:spcBef>
                <a:spcPts val="0"/>
              </a:spcBef>
              <a:spcAft>
                <a:spcPts val="0"/>
              </a:spcAft>
              <a:buSzPts val="2400"/>
              <a:buAutoNum type="arabicPeriod"/>
            </a:pPr>
            <a:r>
              <a:rPr lang="en" sz="2400"/>
              <a:t>Tools</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#4 Addon Cords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9" name="Google Shape;449;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Halt an upgrade or deployment to stop the bug from propagating downstream. </a:t>
            </a:r>
            <a:br>
              <a:rPr b="1" lang="en">
                <a:solidFill>
                  <a:srgbClr val="FF0000"/>
                </a:solidFill>
              </a:rPr>
            </a:br>
            <a:endParaRPr b="1">
              <a:solidFill>
                <a:srgbClr val="FF0000"/>
              </a:solidFill>
            </a:endParaRPr>
          </a:p>
          <a:p>
            <a:pPr indent="0" lvl="0" marL="0" rtl="0" algn="l">
              <a:spcBef>
                <a:spcPts val="1600"/>
              </a:spcBef>
              <a:spcAft>
                <a:spcPts val="0"/>
              </a:spcAft>
              <a:buNone/>
            </a:pPr>
            <a:r>
              <a:rPr lang="en"/>
              <a:t>We recently added an Andon Cord to our build system. After a developer released a bug to production that he knew about but didn't have a test to catch. </a:t>
            </a:r>
            <a:br>
              <a:rPr lang="en"/>
            </a:br>
            <a:r>
              <a:rPr b="1" lang="en">
                <a:solidFill>
                  <a:srgbClr val="FF0000"/>
                </a:solidFill>
              </a:rPr>
              <a:t>Now, everyone can stop ship if they know something's not right. </a:t>
            </a:r>
            <a:endParaRPr b="1">
              <a:solidFill>
                <a:srgbClr val="FF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#3 Dependency Injection</a:t>
            </a:r>
            <a:endParaRPr/>
          </a:p>
        </p:txBody>
      </p:sp>
      <p:sp>
        <p:nvSpPr>
          <p:cNvPr id="455" name="Google Shape;455;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a modern application connections to it's external services, like databases or rest services, etc, they're the source of most of the run-time issues.</a:t>
            </a:r>
            <a:endParaRPr/>
          </a:p>
        </p:txBody>
      </p:sp>
      <p:pic>
        <p:nvPicPr>
          <p:cNvPr id="456" name="Google Shape;456;p73"/>
          <p:cNvPicPr preferRelativeResize="0"/>
          <p:nvPr/>
        </p:nvPicPr>
        <p:blipFill>
          <a:blip r:embed="rId3">
            <a:alphaModFix/>
          </a:blip>
          <a:stretch>
            <a:fillRect/>
          </a:stretch>
        </p:blipFill>
        <p:spPr>
          <a:xfrm>
            <a:off x="2490433" y="2135246"/>
            <a:ext cx="4163124" cy="26356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#3 Dependency Injection</a:t>
            </a:r>
            <a:endParaRPr/>
          </a:p>
        </p:txBody>
      </p:sp>
      <p:sp>
        <p:nvSpPr>
          <p:cNvPr id="462" name="Google Shape;462;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Dependency injection, or sometimes called inversion of control. This focuses on loosely coupled dependencies.</a:t>
            </a:r>
            <a:r>
              <a:rPr lang="en"/>
              <a:t> </a:t>
            </a:r>
            <a:endParaRPr/>
          </a:p>
          <a:p>
            <a:pPr indent="0" lvl="0" marL="0" rtl="0" algn="l">
              <a:spcBef>
                <a:spcPts val="1600"/>
              </a:spcBef>
              <a:spcAft>
                <a:spcPts val="1600"/>
              </a:spcAft>
              <a:buNone/>
            </a:pPr>
            <a:r>
              <a:rPr lang="en"/>
              <a:t>In this pattern </a:t>
            </a:r>
            <a:r>
              <a:rPr b="1" lang="en">
                <a:solidFill>
                  <a:srgbClr val="FF0000"/>
                </a:solidFill>
              </a:rPr>
              <a:t>the application shouldn't know anything about it's external dependencies. </a:t>
            </a:r>
            <a:r>
              <a:rPr lang="en"/>
              <a:t>Instead, they're passed into the application at run-time. </a:t>
            </a:r>
            <a:br>
              <a:rPr lang="en"/>
            </a:br>
            <a:r>
              <a:rPr lang="en"/>
              <a:t>This is very important for a well-behaved application in an infrastructure as code environment.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#2 Blue/Green Deployment</a:t>
            </a:r>
            <a:endParaRPr/>
          </a:p>
        </p:txBody>
      </p:sp>
      <p:sp>
        <p:nvSpPr>
          <p:cNvPr id="468" name="Google Shape;468;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testing a release in a staging environment and then deploying it to a production environment and hoping it works</a:t>
            </a:r>
            <a:endParaRPr/>
          </a:p>
          <a:p>
            <a:pPr indent="0" lvl="0" marL="0" rtl="0" algn="l">
              <a:spcBef>
                <a:spcPts val="1600"/>
              </a:spcBef>
              <a:spcAft>
                <a:spcPts val="0"/>
              </a:spcAft>
              <a:buNone/>
            </a:pPr>
            <a:r>
              <a:rPr lang="en"/>
              <a:t>You should have </a:t>
            </a:r>
            <a:r>
              <a:rPr b="1" lang="en">
                <a:solidFill>
                  <a:srgbClr val="FF0000"/>
                </a:solidFill>
              </a:rPr>
              <a:t>Two identical systems, blue and green. </a:t>
            </a:r>
            <a:br>
              <a:rPr b="1" lang="en">
                <a:solidFill>
                  <a:srgbClr val="FF0000"/>
                </a:solidFill>
              </a:rPr>
            </a:br>
            <a:r>
              <a:rPr b="1" lang="en">
                <a:solidFill>
                  <a:srgbClr val="FF0000"/>
                </a:solidFill>
              </a:rPr>
              <a:t>One is live and the other isn't. </a:t>
            </a:r>
            <a:r>
              <a:rPr lang="en"/>
              <a:t>To perform an upgrade, you upgrade the offline system, test it, and then shift production traffic over to it.</a:t>
            </a:r>
            <a:endParaRPr/>
          </a:p>
          <a:p>
            <a:pPr indent="0" lvl="0" marL="0" rtl="0" algn="l">
              <a:spcBef>
                <a:spcPts val="1600"/>
              </a:spcBef>
              <a:spcAft>
                <a:spcPts val="0"/>
              </a:spcAft>
              <a:buNone/>
            </a:pPr>
            <a:r>
              <a:rPr lang="en"/>
              <a:t>If there's a problem you shift back. </a:t>
            </a:r>
            <a:r>
              <a:rPr b="1" lang="en"/>
              <a:t>This minimizes both downtime from the change itself and risk that the change won't work when it's deployed to production.</a:t>
            </a:r>
            <a:endParaRPr b="1"/>
          </a:p>
          <a:p>
            <a:pPr indent="0" lvl="0" marL="0" rtl="0" algn="l">
              <a:spcBef>
                <a:spcPts val="160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Practices: #1 The Chaos Monkey</a:t>
            </a:r>
            <a:endParaRPr/>
          </a:p>
        </p:txBody>
      </p:sp>
      <p:sp>
        <p:nvSpPr>
          <p:cNvPr id="474" name="Google Shape;474;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Netflix is one of the leading companies in new-style technology management, and to ensure they were doing reliability correctly, they invented a piece of software called the Chaos Monkey. </a:t>
            </a:r>
            <a:endParaRPr/>
          </a:p>
          <a:p>
            <a:pPr indent="0" lvl="0" marL="0" rtl="0" algn="l">
              <a:spcBef>
                <a:spcPts val="1600"/>
              </a:spcBef>
              <a:spcAft>
                <a:spcPts val="0"/>
              </a:spcAft>
              <a:buNone/>
            </a:pPr>
            <a:r>
              <a:rPr lang="en"/>
              <a:t>Chaos Monkey watches the Netflix system that runs in the Amazon cloud, and occasionally reaches out and trashes a server. Just kills it. </a:t>
            </a:r>
            <a:r>
              <a:rPr b="1" lang="en">
                <a:solidFill>
                  <a:srgbClr val="FF0000"/>
                </a:solidFill>
              </a:rPr>
              <a:t>This forces the developers and operators creating the systems, to engineer resiliency into their services, instead of being lulled into making the mistake of thinking that their infrastructure is always on.</a:t>
            </a:r>
            <a:endParaRPr b="1">
              <a:solidFill>
                <a:srgbClr val="FF0000"/>
              </a:solidFill>
            </a:endParaRPr>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77"/>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DevOps Tools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Tools</a:t>
            </a:r>
            <a:endParaRPr/>
          </a:p>
        </p:txBody>
      </p:sp>
      <p:sp>
        <p:nvSpPr>
          <p:cNvPr id="485" name="Google Shape;485;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6" name="Google Shape;486;p78"/>
          <p:cNvPicPr preferRelativeResize="0"/>
          <p:nvPr/>
        </p:nvPicPr>
        <p:blipFill>
          <a:blip r:embed="rId3">
            <a:alphaModFix/>
          </a:blip>
          <a:stretch>
            <a:fillRect/>
          </a:stretch>
        </p:blipFill>
        <p:spPr>
          <a:xfrm>
            <a:off x="1165900" y="1152476"/>
            <a:ext cx="6703826" cy="36621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Toolchain</a:t>
            </a:r>
            <a:endParaRPr/>
          </a:p>
        </p:txBody>
      </p:sp>
      <p:sp>
        <p:nvSpPr>
          <p:cNvPr id="492" name="Google Shape;492;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DevOps toolchain is a set or combination of tools that aid in the delivery, development, and management of applications throughout the systems development life cycle.</a:t>
            </a:r>
            <a:endParaRPr/>
          </a:p>
        </p:txBody>
      </p:sp>
      <p:pic>
        <p:nvPicPr>
          <p:cNvPr id="493" name="Google Shape;493;p79"/>
          <p:cNvPicPr preferRelativeResize="0"/>
          <p:nvPr/>
        </p:nvPicPr>
        <p:blipFill>
          <a:blip r:embed="rId3">
            <a:alphaModFix/>
          </a:blip>
          <a:stretch>
            <a:fillRect/>
          </a:stretch>
        </p:blipFill>
        <p:spPr>
          <a:xfrm>
            <a:off x="4293297" y="2025850"/>
            <a:ext cx="3077200" cy="27187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Criteria</a:t>
            </a:r>
            <a:endParaRPr/>
          </a:p>
        </p:txBody>
      </p:sp>
      <p:sp>
        <p:nvSpPr>
          <p:cNvPr id="499" name="Google Shape;499;p80"/>
          <p:cNvSpPr txBox="1"/>
          <p:nvPr>
            <p:ph idx="1" type="body"/>
          </p:nvPr>
        </p:nvSpPr>
        <p:spPr>
          <a:xfrm>
            <a:off x="3198850" y="1407225"/>
            <a:ext cx="4625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Programmable</a:t>
            </a:r>
            <a:endParaRPr sz="2400"/>
          </a:p>
          <a:p>
            <a:pPr indent="0" lvl="0" marL="0" rtl="0" algn="l">
              <a:spcBef>
                <a:spcPts val="1600"/>
              </a:spcBef>
              <a:spcAft>
                <a:spcPts val="0"/>
              </a:spcAft>
              <a:buNone/>
            </a:pPr>
            <a:r>
              <a:rPr lang="en" sz="2400"/>
              <a:t>Verifiable</a:t>
            </a:r>
            <a:endParaRPr sz="2400"/>
          </a:p>
          <a:p>
            <a:pPr indent="0" lvl="0" marL="0" rtl="0" algn="l">
              <a:spcBef>
                <a:spcPts val="1600"/>
              </a:spcBef>
              <a:spcAft>
                <a:spcPts val="1600"/>
              </a:spcAft>
              <a:buNone/>
            </a:pPr>
            <a:r>
              <a:rPr lang="en" sz="2400"/>
              <a:t>Well behaved</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8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DevOps</a:t>
            </a:r>
            <a:endParaRPr/>
          </a:p>
        </p:txBody>
      </p:sp>
      <p:sp>
        <p:nvSpPr>
          <p:cNvPr id="505" name="Google Shape;505;p8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Infrastructure Automation</a:t>
            </a:r>
            <a:endParaRPr/>
          </a:p>
        </p:txBody>
      </p:sp>
      <p:sp>
        <p:nvSpPr>
          <p:cNvPr id="506" name="Google Shape;506;p8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Infrastructure</a:t>
            </a:r>
            <a:r>
              <a:rPr lang="en"/>
              <a:t> As A Code</a:t>
            </a:r>
            <a:endParaRPr/>
          </a:p>
          <a:p>
            <a:pPr indent="0" lvl="0" marL="0" rtl="0" algn="l">
              <a:spcBef>
                <a:spcPts val="1600"/>
              </a:spcBef>
              <a:spcAft>
                <a:spcPts val="0"/>
              </a:spcAft>
              <a:buNone/>
            </a:pPr>
            <a:r>
              <a:rPr lang="en"/>
              <a:t>Configuration Management</a:t>
            </a:r>
            <a:endParaRPr/>
          </a:p>
          <a:p>
            <a:pPr indent="0" lvl="0" marL="0" rtl="0" algn="l">
              <a:spcBef>
                <a:spcPts val="1600"/>
              </a:spcBef>
              <a:spcAft>
                <a:spcPts val="0"/>
              </a:spcAft>
              <a:buNone/>
            </a:pPr>
            <a:r>
              <a:rPr lang="en"/>
              <a:t>Immutable Deployment</a:t>
            </a:r>
            <a:endParaRPr/>
          </a:p>
          <a:p>
            <a:pPr indent="0" lvl="0" marL="0" rtl="0" algn="l">
              <a:spcBef>
                <a:spcPts val="1600"/>
              </a:spcBef>
              <a:spcAft>
                <a:spcPts val="1600"/>
              </a:spcAft>
              <a:buNone/>
            </a:pPr>
            <a:r>
              <a:rPr lang="en"/>
              <a:t>Your Infrastructure toolchain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DevOps do for you?</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 name="Google Shape;101;p19"/>
          <p:cNvPicPr preferRelativeResize="0"/>
          <p:nvPr/>
        </p:nvPicPr>
        <p:blipFill>
          <a:blip r:embed="rId3">
            <a:alphaModFix/>
          </a:blip>
          <a:stretch>
            <a:fillRect/>
          </a:stretch>
        </p:blipFill>
        <p:spPr>
          <a:xfrm>
            <a:off x="1869775" y="1152487"/>
            <a:ext cx="5404457" cy="37881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82"/>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Infrastructure </a:t>
            </a:r>
            <a:br>
              <a:rPr lang="en"/>
            </a:br>
            <a:r>
              <a:rPr lang="en"/>
              <a:t>As </a:t>
            </a:r>
            <a:endParaRPr/>
          </a:p>
          <a:p>
            <a:pPr indent="0" lvl="0" marL="0" rtl="0" algn="l">
              <a:spcBef>
                <a:spcPts val="0"/>
              </a:spcBef>
              <a:spcAft>
                <a:spcPts val="0"/>
              </a:spcAft>
              <a:buNone/>
            </a:pPr>
            <a:r>
              <a:rPr lang="en"/>
              <a:t>A </a:t>
            </a:r>
            <a:endParaRPr/>
          </a:p>
          <a:p>
            <a:pPr indent="0" lvl="0" marL="0" rtl="0" algn="l">
              <a:spcBef>
                <a:spcPts val="0"/>
              </a:spcBef>
              <a:spcAft>
                <a:spcPts val="0"/>
              </a:spcAft>
              <a:buNone/>
            </a:pPr>
            <a:r>
              <a:rPr lang="en"/>
              <a:t>Code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IAAS</a:t>
            </a:r>
            <a:endParaRPr/>
          </a:p>
        </p:txBody>
      </p:sp>
      <p:sp>
        <p:nvSpPr>
          <p:cNvPr id="517" name="Google Shape;517;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8" name="Google Shape;518;p83"/>
          <p:cNvPicPr preferRelativeResize="0"/>
          <p:nvPr/>
        </p:nvPicPr>
        <p:blipFill>
          <a:blip r:embed="rId3">
            <a:alphaModFix/>
          </a:blip>
          <a:stretch>
            <a:fillRect/>
          </a:stretch>
        </p:blipFill>
        <p:spPr>
          <a:xfrm>
            <a:off x="776138" y="1225248"/>
            <a:ext cx="7591719" cy="35681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IAAS: Simple Template for AWS CloudFormation</a:t>
            </a:r>
            <a:endParaRPr/>
          </a:p>
        </p:txBody>
      </p:sp>
      <p:sp>
        <p:nvSpPr>
          <p:cNvPr id="524" name="Google Shape;524;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5" name="Google Shape;525;p84"/>
          <p:cNvPicPr preferRelativeResize="0"/>
          <p:nvPr/>
        </p:nvPicPr>
        <p:blipFill>
          <a:blip r:embed="rId3">
            <a:alphaModFix/>
          </a:blip>
          <a:stretch>
            <a:fillRect/>
          </a:stretch>
        </p:blipFill>
        <p:spPr>
          <a:xfrm>
            <a:off x="1226550" y="1152475"/>
            <a:ext cx="6567726" cy="36329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IAAS: Environment</a:t>
            </a:r>
            <a:endParaRPr/>
          </a:p>
        </p:txBody>
      </p:sp>
      <p:sp>
        <p:nvSpPr>
          <p:cNvPr id="531" name="Google Shape;531;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2" name="Google Shape;532;p85"/>
          <p:cNvPicPr preferRelativeResize="0"/>
          <p:nvPr/>
        </p:nvPicPr>
        <p:blipFill>
          <a:blip r:embed="rId3">
            <a:alphaModFix/>
          </a:blip>
          <a:stretch>
            <a:fillRect/>
          </a:stretch>
        </p:blipFill>
        <p:spPr>
          <a:xfrm>
            <a:off x="1352975" y="1017725"/>
            <a:ext cx="6641513" cy="3881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86"/>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Configuration</a:t>
            </a:r>
            <a:endParaRPr/>
          </a:p>
          <a:p>
            <a:pPr indent="0" lvl="0" marL="0" rtl="0" algn="l">
              <a:spcBef>
                <a:spcPts val="0"/>
              </a:spcBef>
              <a:spcAft>
                <a:spcPts val="0"/>
              </a:spcAft>
              <a:buNone/>
            </a:pPr>
            <a:r>
              <a:rPr lang="en"/>
              <a:t>Management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 Getting to know the terms</a:t>
            </a:r>
            <a:endParaRPr/>
          </a:p>
        </p:txBody>
      </p:sp>
      <p:sp>
        <p:nvSpPr>
          <p:cNvPr id="543" name="Google Shape;543;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rPr b="1" lang="en"/>
              <a:t>Provisioning: </a:t>
            </a:r>
            <a:r>
              <a:rPr lang="en"/>
              <a:t>Making a server ready for operation, including hardware, OS, system services, and network connectivity.</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Deployment:</a:t>
            </a:r>
            <a:r>
              <a:rPr lang="en"/>
              <a:t> Automatically deploying and upgrading applications on a server.</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Orchestration:</a:t>
            </a:r>
            <a:r>
              <a:rPr lang="en"/>
              <a:t> Performing coordinated operations across multiple systems.</a:t>
            </a:r>
            <a:endParaRPr/>
          </a:p>
          <a:p>
            <a:pPr indent="0" lvl="0" marL="0" rtl="0" algn="l">
              <a:spcBef>
                <a:spcPts val="1600"/>
              </a:spcBef>
              <a:spcAft>
                <a:spcPts val="16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 Getting to know the terms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9" name="Google Shape;549;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Configuration Management:</a:t>
            </a:r>
            <a:r>
              <a:rPr lang="en"/>
              <a:t> Management of change control for system configuration after initial provision; maintaining and upgrading the application and application dependencies.</a:t>
            </a:r>
            <a:endParaRPr/>
          </a:p>
        </p:txBody>
      </p:sp>
      <p:pic>
        <p:nvPicPr>
          <p:cNvPr id="550" name="Google Shape;550;p88"/>
          <p:cNvPicPr preferRelativeResize="0"/>
          <p:nvPr/>
        </p:nvPicPr>
        <p:blipFill>
          <a:blip r:embed="rId3">
            <a:alphaModFix/>
          </a:blip>
          <a:stretch>
            <a:fillRect/>
          </a:stretch>
        </p:blipFill>
        <p:spPr>
          <a:xfrm>
            <a:off x="3773625" y="1977325"/>
            <a:ext cx="4013076" cy="28664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 Getting to know the terms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6" name="Google Shape;556;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Imperative/procedural: </a:t>
            </a:r>
            <a:r>
              <a:rPr lang="en"/>
              <a:t>Commands </a:t>
            </a:r>
            <a:r>
              <a:rPr lang="en"/>
              <a:t>necessary</a:t>
            </a:r>
            <a:r>
              <a:rPr lang="en"/>
              <a:t> to produce a desired state are defined and executed.</a:t>
            </a:r>
            <a:endParaRPr/>
          </a:p>
          <a:p>
            <a:pPr indent="0" lvl="0" marL="0" rtl="0" algn="l">
              <a:spcBef>
                <a:spcPts val="1600"/>
              </a:spcBef>
              <a:spcAft>
                <a:spcPts val="0"/>
              </a:spcAft>
              <a:buNone/>
            </a:pPr>
            <a:r>
              <a:rPr b="1" lang="en"/>
              <a:t>Declarative/functional:</a:t>
            </a:r>
            <a:r>
              <a:rPr lang="en"/>
              <a:t> A desired state is defined, relying on the tool to configure a system to match that state.</a:t>
            </a:r>
            <a:endParaRPr/>
          </a:p>
          <a:p>
            <a:pPr indent="0" lvl="0" marL="0" rtl="0" algn="l">
              <a:spcBef>
                <a:spcPts val="1600"/>
              </a:spcBef>
              <a:spcAft>
                <a:spcPts val="0"/>
              </a:spcAft>
              <a:buNone/>
            </a:pPr>
            <a:r>
              <a:rPr b="1" lang="en"/>
              <a:t>Idempotent: </a:t>
            </a:r>
            <a:r>
              <a:rPr lang="en"/>
              <a:t>The ability to execute repeatedly, resulting in the same outcome.</a:t>
            </a:r>
            <a:endParaRPr/>
          </a:p>
          <a:p>
            <a:pPr indent="0" lvl="0" marL="0" rtl="0" algn="l">
              <a:spcBef>
                <a:spcPts val="1600"/>
              </a:spcBef>
              <a:spcAft>
                <a:spcPts val="0"/>
              </a:spcAft>
              <a:buNone/>
            </a:pPr>
            <a:r>
              <a:rPr b="1" lang="en"/>
              <a:t>Self service:</a:t>
            </a:r>
            <a:r>
              <a:rPr lang="en"/>
              <a:t> The ability for an end user to initiate a process without having to go through other people</a:t>
            </a:r>
            <a:endParaRPr/>
          </a:p>
          <a:p>
            <a:pPr indent="0" lvl="0" marL="0" rtl="0" algn="l">
              <a:spcBef>
                <a:spcPts val="160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90"/>
          <p:cNvSpPr txBox="1"/>
          <p:nvPr>
            <p:ph type="title"/>
          </p:nvPr>
        </p:nvSpPr>
        <p:spPr>
          <a:xfrm>
            <a:off x="311700" y="169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 Example of configuration recipe</a:t>
            </a:r>
            <a:endParaRPr/>
          </a:p>
        </p:txBody>
      </p:sp>
      <p:pic>
        <p:nvPicPr>
          <p:cNvPr id="562" name="Google Shape;562;p90"/>
          <p:cNvPicPr preferRelativeResize="0"/>
          <p:nvPr/>
        </p:nvPicPr>
        <p:blipFill>
          <a:blip r:embed="rId3">
            <a:alphaModFix/>
          </a:blip>
          <a:stretch>
            <a:fillRect/>
          </a:stretch>
        </p:blipFill>
        <p:spPr>
          <a:xfrm>
            <a:off x="70724" y="863800"/>
            <a:ext cx="6657500" cy="3994500"/>
          </a:xfrm>
          <a:prstGeom prst="rect">
            <a:avLst/>
          </a:prstGeom>
          <a:noFill/>
          <a:ln>
            <a:noFill/>
          </a:ln>
        </p:spPr>
      </p:pic>
      <p:pic>
        <p:nvPicPr>
          <p:cNvPr id="563" name="Google Shape;563;p90"/>
          <p:cNvPicPr preferRelativeResize="0"/>
          <p:nvPr/>
        </p:nvPicPr>
        <p:blipFill>
          <a:blip r:embed="rId4">
            <a:alphaModFix/>
          </a:blip>
          <a:stretch>
            <a:fillRect/>
          </a:stretch>
        </p:blipFill>
        <p:spPr>
          <a:xfrm>
            <a:off x="7349025" y="2257825"/>
            <a:ext cx="1689049" cy="1206450"/>
          </a:xfrm>
          <a:prstGeom prst="rect">
            <a:avLst/>
          </a:prstGeom>
          <a:noFill/>
          <a:ln>
            <a:noFill/>
          </a:ln>
        </p:spPr>
      </p:pic>
      <p:cxnSp>
        <p:nvCxnSpPr>
          <p:cNvPr id="564" name="Google Shape;564;p90"/>
          <p:cNvCxnSpPr>
            <a:stCxn id="562" idx="3"/>
            <a:endCxn id="563" idx="1"/>
          </p:cNvCxnSpPr>
          <p:nvPr/>
        </p:nvCxnSpPr>
        <p:spPr>
          <a:xfrm>
            <a:off x="6728224" y="2861050"/>
            <a:ext cx="6207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91"/>
          <p:cNvSpPr txBox="1"/>
          <p:nvPr>
            <p:ph type="title"/>
          </p:nvPr>
        </p:nvSpPr>
        <p:spPr>
          <a:xfrm>
            <a:off x="311700" y="1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 Deployment Pattern</a:t>
            </a:r>
            <a:endParaRPr/>
          </a:p>
        </p:txBody>
      </p:sp>
      <p:pic>
        <p:nvPicPr>
          <p:cNvPr id="570" name="Google Shape;570;p91"/>
          <p:cNvPicPr preferRelativeResize="0"/>
          <p:nvPr/>
        </p:nvPicPr>
        <p:blipFill>
          <a:blip r:embed="rId3">
            <a:alphaModFix/>
          </a:blip>
          <a:stretch>
            <a:fillRect/>
          </a:stretch>
        </p:blipFill>
        <p:spPr>
          <a:xfrm>
            <a:off x="793467" y="810801"/>
            <a:ext cx="7557058" cy="4032626"/>
          </a:xfrm>
          <a:prstGeom prst="rect">
            <a:avLst/>
          </a:prstGeom>
          <a:noFill/>
          <a:ln>
            <a:noFill/>
          </a:ln>
        </p:spPr>
      </p:pic>
      <p:sp>
        <p:nvSpPr>
          <p:cNvPr id="571" name="Google Shape;571;p91"/>
          <p:cNvSpPr txBox="1"/>
          <p:nvPr/>
        </p:nvSpPr>
        <p:spPr>
          <a:xfrm>
            <a:off x="885175" y="1721075"/>
            <a:ext cx="2364900" cy="9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Upgrade 1 server and see how it works before upgrading other servers</a:t>
            </a:r>
            <a:endParaRPr b="1">
              <a:solidFill>
                <a:srgbClr val="FF0000"/>
              </a:solidFill>
            </a:endParaRPr>
          </a:p>
        </p:txBody>
      </p:sp>
      <p:cxnSp>
        <p:nvCxnSpPr>
          <p:cNvPr id="572" name="Google Shape;572;p91"/>
          <p:cNvCxnSpPr/>
          <p:nvPr/>
        </p:nvCxnSpPr>
        <p:spPr>
          <a:xfrm>
            <a:off x="993575" y="2632525"/>
            <a:ext cx="20397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“Dev and Ops”</a:t>
            </a:r>
            <a:endParaRPr/>
          </a:p>
        </p:txBody>
      </p:sp>
      <p:sp>
        <p:nvSpPr>
          <p:cNvPr id="107" name="Google Shape;107;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Dev is traditionally understood to mean everyone usually on the code side, from developers to front-end designers to QA. </a:t>
            </a:r>
            <a:endParaRPr sz="2400"/>
          </a:p>
        </p:txBody>
      </p:sp>
      <p:sp>
        <p:nvSpPr>
          <p:cNvPr id="108" name="Google Shape;108;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Ops is generally understood to include everyone traditionally on the system side, whether that's Linux administrators or network admins.</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92"/>
          <p:cNvSpPr txBox="1"/>
          <p:nvPr>
            <p:ph type="title"/>
          </p:nvPr>
        </p:nvSpPr>
        <p:spPr>
          <a:xfrm>
            <a:off x="257513" y="6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 Deployment Pattern</a:t>
            </a:r>
            <a:endParaRPr/>
          </a:p>
        </p:txBody>
      </p:sp>
      <p:pic>
        <p:nvPicPr>
          <p:cNvPr id="578" name="Google Shape;578;p92"/>
          <p:cNvPicPr preferRelativeResize="0"/>
          <p:nvPr/>
        </p:nvPicPr>
        <p:blipFill>
          <a:blip r:embed="rId3">
            <a:alphaModFix/>
          </a:blip>
          <a:stretch>
            <a:fillRect/>
          </a:stretch>
        </p:blipFill>
        <p:spPr>
          <a:xfrm>
            <a:off x="1082275" y="663025"/>
            <a:ext cx="6871125" cy="429447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93"/>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Immutable Deployment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Immutable Deployment</a:t>
            </a:r>
            <a:endParaRPr/>
          </a:p>
        </p:txBody>
      </p:sp>
      <p:sp>
        <p:nvSpPr>
          <p:cNvPr id="589" name="Google Shape;589;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0" name="Google Shape;590;p94"/>
          <p:cNvPicPr preferRelativeResize="0"/>
          <p:nvPr/>
        </p:nvPicPr>
        <p:blipFill>
          <a:blip r:embed="rId3">
            <a:alphaModFix/>
          </a:blip>
          <a:stretch>
            <a:fillRect/>
          </a:stretch>
        </p:blipFill>
        <p:spPr>
          <a:xfrm>
            <a:off x="2324246" y="1152475"/>
            <a:ext cx="4495499" cy="3538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Immutable Deployment</a:t>
            </a:r>
            <a:endParaRPr/>
          </a:p>
        </p:txBody>
      </p:sp>
      <p:sp>
        <p:nvSpPr>
          <p:cNvPr id="596" name="Google Shape;596;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7" name="Google Shape;597;p95"/>
          <p:cNvPicPr preferRelativeResize="0"/>
          <p:nvPr/>
        </p:nvPicPr>
        <p:blipFill>
          <a:blip r:embed="rId3">
            <a:alphaModFix/>
          </a:blip>
          <a:stretch>
            <a:fillRect/>
          </a:stretch>
        </p:blipFill>
        <p:spPr>
          <a:xfrm>
            <a:off x="1114150" y="1152477"/>
            <a:ext cx="6915699" cy="37014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Immutable Deployment</a:t>
            </a:r>
            <a:endParaRPr/>
          </a:p>
        </p:txBody>
      </p:sp>
      <p:sp>
        <p:nvSpPr>
          <p:cNvPr id="603" name="Google Shape;603;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4" name="Google Shape;604;p96"/>
          <p:cNvPicPr preferRelativeResize="0"/>
          <p:nvPr/>
        </p:nvPicPr>
        <p:blipFill>
          <a:blip r:embed="rId3">
            <a:alphaModFix/>
          </a:blip>
          <a:stretch>
            <a:fillRect/>
          </a:stretch>
        </p:blipFill>
        <p:spPr>
          <a:xfrm>
            <a:off x="993375" y="1152475"/>
            <a:ext cx="7157251" cy="37783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Immutable Deployment</a:t>
            </a:r>
            <a:endParaRPr/>
          </a:p>
        </p:txBody>
      </p:sp>
      <p:sp>
        <p:nvSpPr>
          <p:cNvPr id="610" name="Google Shape;610;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1" name="Google Shape;611;p97"/>
          <p:cNvPicPr preferRelativeResize="0"/>
          <p:nvPr/>
        </p:nvPicPr>
        <p:blipFill>
          <a:blip r:embed="rId3">
            <a:alphaModFix/>
          </a:blip>
          <a:stretch>
            <a:fillRect/>
          </a:stretch>
        </p:blipFill>
        <p:spPr>
          <a:xfrm>
            <a:off x="659375" y="1152475"/>
            <a:ext cx="7825246" cy="353035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Immutable Deployment</a:t>
            </a:r>
            <a:endParaRPr/>
          </a:p>
        </p:txBody>
      </p:sp>
      <p:sp>
        <p:nvSpPr>
          <p:cNvPr id="617" name="Google Shape;617;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8" name="Google Shape;618;p98"/>
          <p:cNvPicPr preferRelativeResize="0"/>
          <p:nvPr/>
        </p:nvPicPr>
        <p:blipFill>
          <a:blip r:embed="rId3">
            <a:alphaModFix/>
          </a:blip>
          <a:stretch>
            <a:fillRect/>
          </a:stretch>
        </p:blipFill>
        <p:spPr>
          <a:xfrm>
            <a:off x="454225" y="1256525"/>
            <a:ext cx="8235549" cy="30929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Immutable Deployment</a:t>
            </a:r>
            <a:endParaRPr/>
          </a:p>
        </p:txBody>
      </p:sp>
      <p:sp>
        <p:nvSpPr>
          <p:cNvPr id="624" name="Google Shape;624;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5" name="Google Shape;625;p99"/>
          <p:cNvPicPr preferRelativeResize="0"/>
          <p:nvPr/>
        </p:nvPicPr>
        <p:blipFill>
          <a:blip r:embed="rId3">
            <a:alphaModFix/>
          </a:blip>
          <a:stretch>
            <a:fillRect/>
          </a:stretch>
        </p:blipFill>
        <p:spPr>
          <a:xfrm>
            <a:off x="1620138" y="1152475"/>
            <a:ext cx="5903725" cy="37799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10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Infrastructure</a:t>
            </a:r>
            <a:endParaRPr/>
          </a:p>
          <a:p>
            <a:pPr indent="0" lvl="0" marL="0" rtl="0" algn="l">
              <a:spcBef>
                <a:spcPts val="0"/>
              </a:spcBef>
              <a:spcAft>
                <a:spcPts val="0"/>
              </a:spcAft>
              <a:buNone/>
            </a:pPr>
            <a:r>
              <a:rPr lang="en"/>
              <a:t>Toolchain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101"/>
          <p:cNvSpPr txBox="1"/>
          <p:nvPr>
            <p:ph type="title"/>
          </p:nvPr>
        </p:nvSpPr>
        <p:spPr>
          <a:xfrm>
            <a:off x="311700" y="1612800"/>
            <a:ext cx="85206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Toolchain</a:t>
            </a:r>
            <a:endParaRPr sz="3600"/>
          </a:p>
          <a:p>
            <a:pPr indent="0" lvl="0" marL="0" rtl="0" algn="ctr">
              <a:spcBef>
                <a:spcPts val="0"/>
              </a:spcBef>
              <a:spcAft>
                <a:spcPts val="0"/>
              </a:spcAft>
              <a:buNone/>
            </a:pPr>
            <a:r>
              <a:rPr lang="en" sz="3600"/>
              <a:t>for</a:t>
            </a:r>
            <a:endParaRPr sz="3600"/>
          </a:p>
          <a:p>
            <a:pPr indent="0" lvl="0" marL="0" rtl="0" algn="ctr">
              <a:spcBef>
                <a:spcPts val="0"/>
              </a:spcBef>
              <a:spcAft>
                <a:spcPts val="0"/>
              </a:spcAft>
              <a:buNone/>
            </a:pPr>
            <a:r>
              <a:rPr lang="en" sz="3600"/>
              <a:t>Resource</a:t>
            </a:r>
            <a:endParaRPr sz="3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5" name="Google Shape;115;p21"/>
          <p:cNvPicPr preferRelativeResize="0"/>
          <p:nvPr/>
        </p:nvPicPr>
        <p:blipFill>
          <a:blip r:embed="rId3">
            <a:alphaModFix/>
          </a:blip>
          <a:stretch>
            <a:fillRect/>
          </a:stretch>
        </p:blipFill>
        <p:spPr>
          <a:xfrm>
            <a:off x="586825" y="1332412"/>
            <a:ext cx="7970350" cy="30565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Toolchain: AWS</a:t>
            </a:r>
            <a:endParaRPr/>
          </a:p>
        </p:txBody>
      </p:sp>
      <p:sp>
        <p:nvSpPr>
          <p:cNvPr id="641" name="Google Shape;641;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2" name="Google Shape;642;p102"/>
          <p:cNvPicPr preferRelativeResize="0"/>
          <p:nvPr/>
        </p:nvPicPr>
        <p:blipFill>
          <a:blip r:embed="rId3">
            <a:alphaModFix/>
          </a:blip>
          <a:stretch>
            <a:fillRect/>
          </a:stretch>
        </p:blipFill>
        <p:spPr>
          <a:xfrm>
            <a:off x="1724825" y="1152475"/>
            <a:ext cx="5694349" cy="37098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Toolchain: Azure Resource Management </a:t>
            </a:r>
            <a:endParaRPr/>
          </a:p>
        </p:txBody>
      </p:sp>
      <p:sp>
        <p:nvSpPr>
          <p:cNvPr id="648" name="Google Shape;648;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9" name="Google Shape;649;p103"/>
          <p:cNvPicPr preferRelativeResize="0"/>
          <p:nvPr/>
        </p:nvPicPr>
        <p:blipFill>
          <a:blip r:embed="rId3">
            <a:alphaModFix/>
          </a:blip>
          <a:stretch>
            <a:fillRect/>
          </a:stretch>
        </p:blipFill>
        <p:spPr>
          <a:xfrm>
            <a:off x="2153215" y="1152475"/>
            <a:ext cx="4837560" cy="3416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Toolchain: Hashicorp’s TERRAFORM</a:t>
            </a:r>
            <a:endParaRPr/>
          </a:p>
        </p:txBody>
      </p:sp>
      <p:sp>
        <p:nvSpPr>
          <p:cNvPr id="655" name="Google Shape;655;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6" name="Google Shape;656;p104"/>
          <p:cNvPicPr preferRelativeResize="0"/>
          <p:nvPr/>
        </p:nvPicPr>
        <p:blipFill>
          <a:blip r:embed="rId3">
            <a:alphaModFix/>
          </a:blip>
          <a:stretch>
            <a:fillRect/>
          </a:stretch>
        </p:blipFill>
        <p:spPr>
          <a:xfrm>
            <a:off x="1594084" y="1152475"/>
            <a:ext cx="5955826" cy="371204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1612800"/>
            <a:ext cx="85206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Toolchain</a:t>
            </a:r>
            <a:endParaRPr sz="3600"/>
          </a:p>
          <a:p>
            <a:pPr indent="0" lvl="0" marL="0" rtl="0" algn="ctr">
              <a:spcBef>
                <a:spcPts val="0"/>
              </a:spcBef>
              <a:spcAft>
                <a:spcPts val="0"/>
              </a:spcAft>
              <a:buNone/>
            </a:pPr>
            <a:r>
              <a:rPr lang="en" sz="3600"/>
              <a:t>for</a:t>
            </a:r>
            <a:endParaRPr sz="3600"/>
          </a:p>
          <a:p>
            <a:pPr indent="0" lvl="0" marL="0" rtl="0" algn="ctr">
              <a:spcBef>
                <a:spcPts val="0"/>
              </a:spcBef>
              <a:spcAft>
                <a:spcPts val="0"/>
              </a:spcAft>
              <a:buNone/>
            </a:pPr>
            <a:r>
              <a:rPr lang="en" sz="3600"/>
              <a:t>Configuration</a:t>
            </a:r>
            <a:endParaRPr sz="36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Toolchain: Configuration Management</a:t>
            </a:r>
            <a:endParaRPr/>
          </a:p>
        </p:txBody>
      </p:sp>
      <p:sp>
        <p:nvSpPr>
          <p:cNvPr id="667" name="Google Shape;667;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Chef </a:t>
            </a:r>
            <a:endParaRPr/>
          </a:p>
          <a:p>
            <a:pPr indent="0" lvl="0" marL="0" rtl="0" algn="l">
              <a:spcBef>
                <a:spcPts val="1600"/>
              </a:spcBef>
              <a:spcAft>
                <a:spcPts val="0"/>
              </a:spcAft>
              <a:buNone/>
            </a:pPr>
            <a:r>
              <a:rPr lang="en"/>
              <a:t>Puppet</a:t>
            </a:r>
            <a:endParaRPr/>
          </a:p>
          <a:p>
            <a:pPr indent="0" lvl="0" marL="0" rtl="0" algn="l">
              <a:spcBef>
                <a:spcPts val="1600"/>
              </a:spcBef>
              <a:spcAft>
                <a:spcPts val="0"/>
              </a:spcAft>
              <a:buNone/>
            </a:pPr>
            <a:r>
              <a:rPr lang="en"/>
              <a:t>Ansible</a:t>
            </a:r>
            <a:endParaRPr/>
          </a:p>
          <a:p>
            <a:pPr indent="0" lvl="0" marL="0" rtl="0" algn="l">
              <a:spcBef>
                <a:spcPts val="1600"/>
              </a:spcBef>
              <a:spcAft>
                <a:spcPts val="0"/>
              </a:spcAft>
              <a:buNone/>
            </a:pPr>
            <a:r>
              <a:rPr lang="en"/>
              <a:t>Salt</a:t>
            </a:r>
            <a:endParaRPr/>
          </a:p>
          <a:p>
            <a:pPr indent="0" lvl="0" marL="0" rtl="0" algn="l">
              <a:spcBef>
                <a:spcPts val="1600"/>
              </a:spcBef>
              <a:spcAft>
                <a:spcPts val="1600"/>
              </a:spcAft>
              <a:buNone/>
            </a:pPr>
            <a:r>
              <a:rPr lang="en"/>
              <a:t>Packer</a:t>
            </a:r>
            <a:endParaRPr/>
          </a:p>
        </p:txBody>
      </p:sp>
      <p:pic>
        <p:nvPicPr>
          <p:cNvPr id="668" name="Google Shape;668;p106"/>
          <p:cNvPicPr preferRelativeResize="0"/>
          <p:nvPr/>
        </p:nvPicPr>
        <p:blipFill>
          <a:blip r:embed="rId3">
            <a:alphaModFix/>
          </a:blip>
          <a:stretch>
            <a:fillRect/>
          </a:stretch>
        </p:blipFill>
        <p:spPr>
          <a:xfrm>
            <a:off x="2164800" y="955675"/>
            <a:ext cx="6667500" cy="3810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Toolchain: Configuration Management</a:t>
            </a:r>
            <a:endParaRPr/>
          </a:p>
        </p:txBody>
      </p:sp>
      <p:sp>
        <p:nvSpPr>
          <p:cNvPr id="674" name="Google Shape;674;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Sample Chef code</a:t>
            </a:r>
            <a:endParaRPr/>
          </a:p>
        </p:txBody>
      </p:sp>
      <p:pic>
        <p:nvPicPr>
          <p:cNvPr id="675" name="Google Shape;675;p107"/>
          <p:cNvPicPr preferRelativeResize="0"/>
          <p:nvPr/>
        </p:nvPicPr>
        <p:blipFill>
          <a:blip r:embed="rId3">
            <a:alphaModFix/>
          </a:blip>
          <a:stretch>
            <a:fillRect/>
          </a:stretch>
        </p:blipFill>
        <p:spPr>
          <a:xfrm>
            <a:off x="945525" y="1819250"/>
            <a:ext cx="7252949" cy="24623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08"/>
          <p:cNvSpPr txBox="1"/>
          <p:nvPr>
            <p:ph type="title"/>
          </p:nvPr>
        </p:nvSpPr>
        <p:spPr>
          <a:xfrm>
            <a:off x="311700" y="1612800"/>
            <a:ext cx="85206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Toolchain</a:t>
            </a:r>
            <a:endParaRPr sz="3600"/>
          </a:p>
          <a:p>
            <a:pPr indent="0" lvl="0" marL="0" rtl="0" algn="ctr">
              <a:spcBef>
                <a:spcPts val="0"/>
              </a:spcBef>
              <a:spcAft>
                <a:spcPts val="0"/>
              </a:spcAft>
              <a:buNone/>
            </a:pPr>
            <a:r>
              <a:rPr lang="en" sz="3600"/>
              <a:t>for</a:t>
            </a:r>
            <a:endParaRPr sz="3600"/>
          </a:p>
          <a:p>
            <a:pPr indent="0" lvl="0" marL="0" rtl="0" algn="ctr">
              <a:spcBef>
                <a:spcPts val="0"/>
              </a:spcBef>
              <a:spcAft>
                <a:spcPts val="0"/>
              </a:spcAft>
              <a:buNone/>
            </a:pPr>
            <a:r>
              <a:rPr lang="en" sz="3600"/>
              <a:t>Service directory</a:t>
            </a:r>
            <a:endParaRPr sz="36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Toolchain: Service Directories</a:t>
            </a:r>
            <a:endParaRPr/>
          </a:p>
          <a:p>
            <a:pPr indent="0" lvl="0" marL="0" rtl="0" algn="l">
              <a:spcBef>
                <a:spcPts val="0"/>
              </a:spcBef>
              <a:spcAft>
                <a:spcPts val="0"/>
              </a:spcAft>
              <a:buNone/>
            </a:pPr>
            <a:r>
              <a:t/>
            </a:r>
            <a:endParaRPr/>
          </a:p>
        </p:txBody>
      </p:sp>
      <p:sp>
        <p:nvSpPr>
          <p:cNvPr id="686" name="Google Shape;686;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Etcd </a:t>
            </a:r>
            <a:endParaRPr/>
          </a:p>
          <a:p>
            <a:pPr indent="0" lvl="0" marL="0" rtl="0" algn="l">
              <a:spcBef>
                <a:spcPts val="1600"/>
              </a:spcBef>
              <a:spcAft>
                <a:spcPts val="0"/>
              </a:spcAft>
              <a:buNone/>
            </a:pPr>
            <a:r>
              <a:rPr lang="en"/>
              <a:t>ZooKeeper</a:t>
            </a:r>
            <a:endParaRPr/>
          </a:p>
          <a:p>
            <a:pPr indent="0" lvl="0" marL="0" rtl="0" algn="l">
              <a:spcBef>
                <a:spcPts val="1600"/>
              </a:spcBef>
              <a:spcAft>
                <a:spcPts val="0"/>
              </a:spcAft>
              <a:buNone/>
            </a:pPr>
            <a:r>
              <a:rPr lang="en"/>
              <a:t>Consul</a:t>
            </a:r>
            <a:endParaRPr/>
          </a:p>
          <a:p>
            <a:pPr indent="0" lvl="0" marL="0" rtl="0" algn="l">
              <a:spcBef>
                <a:spcPts val="1600"/>
              </a:spcBef>
              <a:spcAft>
                <a:spcPts val="0"/>
              </a:spcAft>
              <a:buNone/>
            </a:pPr>
            <a:r>
              <a:rPr lang="en"/>
              <a:t>SkyDNS</a:t>
            </a:r>
            <a:endParaRPr/>
          </a:p>
          <a:p>
            <a:pPr indent="0" lvl="0" marL="0" rtl="0" algn="l">
              <a:spcBef>
                <a:spcPts val="1600"/>
              </a:spcBef>
              <a:spcAft>
                <a:spcPts val="1600"/>
              </a:spcAft>
              <a:buNone/>
            </a:pPr>
            <a:r>
              <a:rPr lang="en"/>
              <a:t>Eureka</a:t>
            </a:r>
            <a:endParaRPr/>
          </a:p>
        </p:txBody>
      </p:sp>
      <p:pic>
        <p:nvPicPr>
          <p:cNvPr id="687" name="Google Shape;687;p109"/>
          <p:cNvPicPr preferRelativeResize="0"/>
          <p:nvPr/>
        </p:nvPicPr>
        <p:blipFill rotWithShape="1">
          <a:blip r:embed="rId3">
            <a:alphaModFix/>
          </a:blip>
          <a:srcRect b="16320" l="0" r="0" t="17524"/>
          <a:stretch/>
        </p:blipFill>
        <p:spPr>
          <a:xfrm>
            <a:off x="3450575" y="1726437"/>
            <a:ext cx="4572000" cy="22684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110"/>
          <p:cNvSpPr txBox="1"/>
          <p:nvPr>
            <p:ph type="title"/>
          </p:nvPr>
        </p:nvSpPr>
        <p:spPr>
          <a:xfrm>
            <a:off x="311700" y="1612800"/>
            <a:ext cx="85206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Toolchain</a:t>
            </a:r>
            <a:endParaRPr sz="3600"/>
          </a:p>
          <a:p>
            <a:pPr indent="0" lvl="0" marL="0" rtl="0" algn="ctr">
              <a:spcBef>
                <a:spcPts val="0"/>
              </a:spcBef>
              <a:spcAft>
                <a:spcPts val="0"/>
              </a:spcAft>
              <a:buNone/>
            </a:pPr>
            <a:r>
              <a:rPr lang="en" sz="3600"/>
              <a:t>for</a:t>
            </a:r>
            <a:endParaRPr sz="3600"/>
          </a:p>
          <a:p>
            <a:pPr indent="0" lvl="0" marL="0" rtl="0" algn="ctr">
              <a:spcBef>
                <a:spcPts val="0"/>
              </a:spcBef>
              <a:spcAft>
                <a:spcPts val="0"/>
              </a:spcAft>
              <a:buNone/>
            </a:pPr>
            <a:r>
              <a:rPr lang="en" sz="3600"/>
              <a:t>Orchestration</a:t>
            </a:r>
            <a:endParaRPr sz="36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Toolchain: Orchestration</a:t>
            </a:r>
            <a:endParaRPr/>
          </a:p>
        </p:txBody>
      </p:sp>
      <p:sp>
        <p:nvSpPr>
          <p:cNvPr id="698" name="Google Shape;698;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Swarm</a:t>
            </a:r>
            <a:endParaRPr/>
          </a:p>
          <a:p>
            <a:pPr indent="0" lvl="0" marL="0" rtl="0" algn="l">
              <a:spcBef>
                <a:spcPts val="1600"/>
              </a:spcBef>
              <a:spcAft>
                <a:spcPts val="0"/>
              </a:spcAft>
              <a:buNone/>
            </a:pPr>
            <a:r>
              <a:rPr lang="en"/>
              <a:t>K8S</a:t>
            </a:r>
            <a:endParaRPr/>
          </a:p>
          <a:p>
            <a:pPr indent="0" lvl="0" marL="0" rtl="0" algn="l">
              <a:spcBef>
                <a:spcPts val="1600"/>
              </a:spcBef>
              <a:spcAft>
                <a:spcPts val="1600"/>
              </a:spcAft>
              <a:buNone/>
            </a:pPr>
            <a:r>
              <a:rPr lang="en"/>
              <a:t>Apache Mesos</a:t>
            </a:r>
            <a:endParaRPr/>
          </a:p>
        </p:txBody>
      </p:sp>
      <p:pic>
        <p:nvPicPr>
          <p:cNvPr id="699" name="Google Shape;699;p111"/>
          <p:cNvPicPr preferRelativeResize="0"/>
          <p:nvPr/>
        </p:nvPicPr>
        <p:blipFill>
          <a:blip r:embed="rId3">
            <a:alphaModFix/>
          </a:blip>
          <a:stretch>
            <a:fillRect/>
          </a:stretch>
        </p:blipFill>
        <p:spPr>
          <a:xfrm>
            <a:off x="3188725" y="1928825"/>
            <a:ext cx="5561202" cy="199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